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84" r:id="rId3"/>
    <p:sldId id="257" r:id="rId4"/>
    <p:sldId id="264" r:id="rId5"/>
    <p:sldId id="307" r:id="rId6"/>
    <p:sldId id="309" r:id="rId7"/>
    <p:sldId id="308" r:id="rId8"/>
    <p:sldId id="294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CE8"/>
    <a:srgbClr val="D9E7F7"/>
    <a:srgbClr val="CFB7FF"/>
    <a:srgbClr val="FF8BFF"/>
    <a:srgbClr val="98BFFE"/>
    <a:srgbClr val="FF3399"/>
    <a:srgbClr val="E9A3FF"/>
    <a:srgbClr val="9FDD75"/>
    <a:srgbClr val="78DF73"/>
    <a:srgbClr val="9CE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A084C-F133-47D5-89CA-21BA97AA2475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69676-E56F-4BC7-9972-357339F591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761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BAC-BCBC-4D67-A88F-E18551C41D73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8D0-53EB-4137-9B35-548728EB3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557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BAC-BCBC-4D67-A88F-E18551C41D73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8D0-53EB-4137-9B35-548728EB3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659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BAC-BCBC-4D67-A88F-E18551C41D73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8D0-53EB-4137-9B35-548728EB3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943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3" y="5876925"/>
            <a:ext cx="141849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2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3" y="5876925"/>
            <a:ext cx="141849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11191710" cy="452628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59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3" y="5876925"/>
            <a:ext cx="141849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955136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8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BAC-BCBC-4D67-A88F-E18551C41D73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8D0-53EB-4137-9B35-548728EB3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486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BAC-BCBC-4D67-A88F-E18551C41D73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8D0-53EB-4137-9B35-548728EB3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82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BAC-BCBC-4D67-A88F-E18551C41D73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8D0-53EB-4137-9B35-548728EB3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87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BAC-BCBC-4D67-A88F-E18551C41D73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8D0-53EB-4137-9B35-548728EB3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8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BAC-BCBC-4D67-A88F-E18551C41D73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8D0-53EB-4137-9B35-548728EB3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2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BAC-BCBC-4D67-A88F-E18551C41D73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8D0-53EB-4137-9B35-548728EB3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216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BAC-BCBC-4D67-A88F-E18551C41D73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8D0-53EB-4137-9B35-548728EB3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52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04BAC-BCBC-4D67-A88F-E18551C41D73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3C8D0-53EB-4137-9B35-548728EB3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35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98BCE8"/>
            </a:gs>
            <a:gs pos="17000">
              <a:schemeClr val="bg1"/>
            </a:gs>
            <a:gs pos="63000">
              <a:srgbClr val="D9E7F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04BAC-BCBC-4D67-A88F-E18551C41D73}" type="datetimeFigureOut">
              <a:rPr lang="sv-SE" smtClean="0"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C8D0-53EB-4137-9B35-548728EB33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396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98BCE8"/>
            </a:gs>
            <a:gs pos="17000">
              <a:schemeClr val="bg1"/>
            </a:gs>
            <a:gs pos="63000">
              <a:srgbClr val="D9E7F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185" y="0"/>
            <a:ext cx="11699631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 på bakgrundstexten</a:t>
            </a:r>
          </a:p>
          <a:p>
            <a:pPr lvl="1"/>
            <a:r>
              <a:rPr lang="sv-SE" altLang="en-US"/>
              <a:t>Nivå två</a:t>
            </a:r>
          </a:p>
          <a:p>
            <a:pPr lvl="2"/>
            <a:r>
              <a:rPr lang="sv-SE" altLang="en-US"/>
              <a:t>Nivå tre</a:t>
            </a:r>
          </a:p>
          <a:p>
            <a:pPr lvl="3"/>
            <a:r>
              <a:rPr lang="sv-SE" altLang="en-US"/>
              <a:t>Nivå fyra</a:t>
            </a:r>
          </a:p>
          <a:p>
            <a:pPr lvl="4"/>
            <a:r>
              <a:rPr lang="sv-SE" altLang="en-US"/>
              <a:t>Nivå fem</a:t>
            </a:r>
            <a:endParaRPr lang="en-US" altLang="en-US"/>
          </a:p>
        </p:txBody>
      </p:sp>
      <p:sp>
        <p:nvSpPr>
          <p:cNvPr id="7" name="Oval 6"/>
          <p:cNvSpPr/>
          <p:nvPr/>
        </p:nvSpPr>
        <p:spPr>
          <a:xfrm>
            <a:off x="11277601" y="6499225"/>
            <a:ext cx="11332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758093" y="6499225"/>
            <a:ext cx="113323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pic>
        <p:nvPicPr>
          <p:cNvPr id="1030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3" y="5876925"/>
            <a:ext cx="141849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3162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>
              <a:solidFill>
                <a:srgbClr val="1E5F9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8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800" kern="1200">
          <a:solidFill>
            <a:srgbClr val="3477B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rgbClr val="3477B2"/>
          </a:solidFill>
          <a:latin typeface="Calibri" pitchFamily="34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rgbClr val="3477B2"/>
          </a:solidFill>
          <a:latin typeface="Calibri" pitchFamily="34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rgbClr val="3477B2"/>
          </a:solidFill>
          <a:latin typeface="Calibri" pitchFamily="34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rgbClr val="3477B2"/>
          </a:solidFill>
          <a:latin typeface="Calibri" pitchFamily="34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rgbClr val="3477B2"/>
          </a:solidFill>
          <a:latin typeface="Calibri" pitchFamily="34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rgbClr val="3477B2"/>
          </a:solidFill>
          <a:latin typeface="Calibri" pitchFamily="34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rgbClr val="3477B2"/>
          </a:solidFill>
          <a:latin typeface="Calibri" pitchFamily="34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rgbClr val="3477B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8AFE6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8AFE6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8AFE6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8AFE6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8AFE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10" Type="http://schemas.openxmlformats.org/officeDocument/2006/relationships/image" Target="../media/image31.gif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85950" y="609600"/>
            <a:ext cx="8420100" cy="2674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5400" dirty="0" err="1">
                <a:solidFill>
                  <a:srgbClr val="0070C0"/>
                </a:solidFill>
              </a:rPr>
              <a:t>Asensor</a:t>
            </a:r>
            <a:r>
              <a:rPr lang="sv-SE" sz="5400" dirty="0">
                <a:solidFill>
                  <a:srgbClr val="0070C0"/>
                </a:solidFill>
              </a:rPr>
              <a:t> </a:t>
            </a:r>
            <a:r>
              <a:rPr lang="sv-SE" sz="5400" dirty="0" err="1">
                <a:solidFill>
                  <a:srgbClr val="0070C0"/>
                </a:solidFill>
              </a:rPr>
              <a:t>Technology</a:t>
            </a:r>
            <a:r>
              <a:rPr lang="sv-SE" sz="5400" dirty="0">
                <a:solidFill>
                  <a:srgbClr val="0070C0"/>
                </a:solidFill>
              </a:rPr>
              <a:t> AB</a:t>
            </a:r>
          </a:p>
        </p:txBody>
      </p:sp>
      <p:sp>
        <p:nvSpPr>
          <p:cNvPr id="6146" name="Underrubrik 2"/>
          <p:cNvSpPr>
            <a:spLocks noGrp="1"/>
          </p:cNvSpPr>
          <p:nvPr>
            <p:ph type="subTitle" idx="1"/>
          </p:nvPr>
        </p:nvSpPr>
        <p:spPr>
          <a:xfrm>
            <a:off x="2628900" y="3289300"/>
            <a:ext cx="6934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Performance Matters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asensor.eu</a:t>
            </a:r>
          </a:p>
        </p:txBody>
      </p:sp>
      <p:pic>
        <p:nvPicPr>
          <p:cNvPr id="29701" name="Platshållare för innehåll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652963"/>
            <a:ext cx="22082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latshållare för innehåll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4652963"/>
            <a:ext cx="22082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6" y="4652963"/>
            <a:ext cx="22082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69"/>
          <a:stretch/>
        </p:blipFill>
        <p:spPr>
          <a:xfrm>
            <a:off x="3359696" y="908720"/>
            <a:ext cx="5376264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3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4" b="16001"/>
          <a:stretch/>
        </p:blipFill>
        <p:spPr>
          <a:xfrm>
            <a:off x="7593664" y="4509120"/>
            <a:ext cx="3254864" cy="2010494"/>
          </a:xfrm>
          <a:prstGeom prst="rect">
            <a:avLst/>
          </a:prstGeom>
        </p:spPr>
      </p:pic>
      <p:sp>
        <p:nvSpPr>
          <p:cNvPr id="27651" name="Platshållare för innehåll 2"/>
          <p:cNvSpPr>
            <a:spLocks noGrp="1"/>
          </p:cNvSpPr>
          <p:nvPr>
            <p:ph sz="half" idx="4294967295"/>
          </p:nvPr>
        </p:nvSpPr>
        <p:spPr>
          <a:xfrm>
            <a:off x="6329362" y="1594138"/>
            <a:ext cx="4375150" cy="4525963"/>
          </a:xfrm>
        </p:spPr>
        <p:txBody>
          <a:bodyPr/>
          <a:lstStyle/>
          <a:p>
            <a:pPr lvl="1" eaLnBrk="1" hangingPunct="1"/>
            <a:endParaRPr lang="en-US" altLang="en-US" sz="1800" dirty="0">
              <a:solidFill>
                <a:schemeClr val="accent2"/>
              </a:solidFill>
            </a:endParaRPr>
          </a:p>
          <a:p>
            <a:pPr eaLnBrk="1" hangingPunct="1"/>
            <a:endParaRPr lang="sv-SE" altLang="en-US" sz="2000" dirty="0">
              <a:solidFill>
                <a:schemeClr val="accent2"/>
              </a:solidFill>
            </a:endParaRPr>
          </a:p>
        </p:txBody>
      </p:sp>
      <p:sp>
        <p:nvSpPr>
          <p:cNvPr id="26628" name="Platshållare för innehåll 6"/>
          <p:cNvSpPr>
            <a:spLocks noGrp="1"/>
          </p:cNvSpPr>
          <p:nvPr>
            <p:ph sz="quarter" idx="4294967295"/>
          </p:nvPr>
        </p:nvSpPr>
        <p:spPr>
          <a:xfrm>
            <a:off x="4439816" y="2492896"/>
            <a:ext cx="5904656" cy="1800200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solidFill>
                  <a:schemeClr val="accent2"/>
                </a:solidFill>
              </a:rPr>
              <a:t>    </a:t>
            </a:r>
            <a:r>
              <a:rPr lang="en-US" altLang="en-US" dirty="0" err="1">
                <a:solidFill>
                  <a:srgbClr val="297FD5"/>
                </a:solidFill>
              </a:rPr>
              <a:t>Asensor</a:t>
            </a:r>
            <a:r>
              <a:rPr lang="en-US" altLang="en-US" dirty="0">
                <a:solidFill>
                  <a:srgbClr val="297FD5"/>
                </a:solidFill>
              </a:rPr>
              <a:t> Technology AB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000" dirty="0">
                <a:solidFill>
                  <a:srgbClr val="297FD5"/>
                </a:solidFill>
              </a:rPr>
              <a:t>Founded in Oct 2012 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000" dirty="0">
                <a:solidFill>
                  <a:srgbClr val="297FD5"/>
                </a:solidFill>
              </a:rPr>
              <a:t>Joint ownership between Sweden and Holland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000" dirty="0">
                <a:solidFill>
                  <a:srgbClr val="297FD5"/>
                </a:solidFill>
              </a:rPr>
              <a:t>Business concept: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000" dirty="0">
                <a:solidFill>
                  <a:srgbClr val="297FD5"/>
                </a:solidFill>
              </a:rPr>
              <a:t>	</a:t>
            </a:r>
            <a:r>
              <a:rPr lang="en-US" altLang="en-US" sz="1600" dirty="0">
                <a:solidFill>
                  <a:srgbClr val="297FD5"/>
                </a:solidFill>
              </a:rPr>
              <a:t>Develop and sell advanced sensor products based upon 	semiconductor technology</a:t>
            </a:r>
          </a:p>
        </p:txBody>
      </p:sp>
      <p:sp>
        <p:nvSpPr>
          <p:cNvPr id="26631" name="Platshållare för innehåll 6"/>
          <p:cNvSpPr>
            <a:spLocks noGrp="1"/>
          </p:cNvSpPr>
          <p:nvPr>
            <p:ph sz="quarter" idx="4294967295"/>
          </p:nvPr>
        </p:nvSpPr>
        <p:spPr>
          <a:xfrm>
            <a:off x="1477928" y="4509120"/>
            <a:ext cx="5914216" cy="2016224"/>
          </a:xfrm>
          <a:ln w="19050"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solidFill>
                  <a:srgbClr val="297FD5"/>
                </a:solidFill>
              </a:rPr>
              <a:t>    NJ Innovation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000" dirty="0">
                <a:solidFill>
                  <a:srgbClr val="297FD5"/>
                </a:solidFill>
              </a:rPr>
              <a:t>Acquired in </a:t>
            </a:r>
            <a:r>
              <a:rPr lang="en-US" altLang="en-US" sz="2000" dirty="0" err="1">
                <a:solidFill>
                  <a:srgbClr val="297FD5"/>
                </a:solidFill>
              </a:rPr>
              <a:t>jan</a:t>
            </a:r>
            <a:r>
              <a:rPr lang="en-US" altLang="en-US" sz="2000" dirty="0">
                <a:solidFill>
                  <a:srgbClr val="297FD5"/>
                </a:solidFill>
              </a:rPr>
              <a:t> 2013 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000" dirty="0">
                <a:solidFill>
                  <a:srgbClr val="297FD5"/>
                </a:solidFill>
              </a:rPr>
              <a:t>Business field: </a:t>
            </a:r>
            <a:r>
              <a:rPr lang="en-US" altLang="en-US" sz="1600" dirty="0">
                <a:solidFill>
                  <a:srgbClr val="297FD5"/>
                </a:solidFill>
              </a:rPr>
              <a:t>Gold/nickel plating and etching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000" dirty="0">
                <a:solidFill>
                  <a:srgbClr val="297FD5"/>
                </a:solidFill>
              </a:rPr>
              <a:t>Business concept: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000" dirty="0">
                <a:solidFill>
                  <a:srgbClr val="297FD5"/>
                </a:solidFill>
              </a:rPr>
              <a:t>    	</a:t>
            </a:r>
            <a:r>
              <a:rPr lang="en-US" altLang="en-US" sz="1600" dirty="0">
                <a:solidFill>
                  <a:srgbClr val="297FD5"/>
                </a:solidFill>
              </a:rPr>
              <a:t>To develop the different business fields, in particular gold       	plating with the intent to make our own bondable boards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4294967295"/>
          </p:nvPr>
        </p:nvSpPr>
        <p:spPr>
          <a:xfrm>
            <a:off x="1487488" y="257175"/>
            <a:ext cx="5904656" cy="2016224"/>
          </a:xfrm>
          <a:ln w="19050">
            <a:solidFill>
              <a:srgbClr val="297FD5"/>
            </a:solidFill>
          </a:ln>
          <a:effectLst/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solidFill>
                  <a:schemeClr val="accent2"/>
                </a:solidFill>
              </a:rPr>
              <a:t>    </a:t>
            </a:r>
            <a:r>
              <a:rPr lang="en-US" altLang="en-US" dirty="0">
                <a:solidFill>
                  <a:srgbClr val="297FD5"/>
                </a:solidFill>
              </a:rPr>
              <a:t>M A </a:t>
            </a:r>
            <a:r>
              <a:rPr lang="en-US" altLang="en-US" dirty="0" err="1">
                <a:solidFill>
                  <a:srgbClr val="297FD5"/>
                </a:solidFill>
              </a:rPr>
              <a:t>Kapslingsteknik</a:t>
            </a:r>
            <a:r>
              <a:rPr lang="en-US" altLang="en-US" dirty="0">
                <a:solidFill>
                  <a:srgbClr val="297FD5"/>
                </a:solidFill>
              </a:rPr>
              <a:t> AB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000" dirty="0">
                <a:solidFill>
                  <a:srgbClr val="297FD5"/>
                </a:solidFill>
              </a:rPr>
              <a:t>Founded in 1996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000" dirty="0">
                <a:solidFill>
                  <a:srgbClr val="297FD5"/>
                </a:solidFill>
              </a:rPr>
              <a:t>Business field: </a:t>
            </a:r>
            <a:r>
              <a:rPr lang="en-US" altLang="en-US" sz="1600" dirty="0">
                <a:solidFill>
                  <a:srgbClr val="297FD5"/>
                </a:solidFill>
              </a:rPr>
              <a:t>Interconnect and package electronics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000" dirty="0">
                <a:solidFill>
                  <a:srgbClr val="297FD5"/>
                </a:solidFill>
              </a:rPr>
              <a:t>Business concept: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600" dirty="0">
                <a:solidFill>
                  <a:srgbClr val="297FD5"/>
                </a:solidFill>
              </a:rPr>
              <a:t>	Prototyping as well as small to medium scale 	manufacturing within the areas microelectronic assembly 	and encapsulation and potting</a:t>
            </a:r>
          </a:p>
        </p:txBody>
      </p:sp>
      <p:grpSp>
        <p:nvGrpSpPr>
          <p:cNvPr id="20" name="Grupp 19"/>
          <p:cNvGrpSpPr>
            <a:grpSpLocks noChangeAspect="1"/>
          </p:cNvGrpSpPr>
          <p:nvPr/>
        </p:nvGrpSpPr>
        <p:grpSpPr>
          <a:xfrm>
            <a:off x="5951984" y="4675480"/>
            <a:ext cx="2522584" cy="697736"/>
            <a:chOff x="6033120" y="5373216"/>
            <a:chExt cx="3384376" cy="936104"/>
          </a:xfrm>
        </p:grpSpPr>
        <p:sp>
          <p:nvSpPr>
            <p:cNvPr id="21" name="Ellips 20"/>
            <p:cNvSpPr/>
            <p:nvPr/>
          </p:nvSpPr>
          <p:spPr>
            <a:xfrm>
              <a:off x="6033120" y="5373216"/>
              <a:ext cx="3384376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2" name="Bildobjekt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900" y="5638388"/>
              <a:ext cx="3096344" cy="375806"/>
            </a:xfrm>
            <a:prstGeom prst="rect">
              <a:avLst/>
            </a:prstGeom>
          </p:spPr>
        </p:pic>
      </p:grpSp>
      <p:pic>
        <p:nvPicPr>
          <p:cNvPr id="31" name="Picture 3" descr="C:\Users\Monika\Pictures\MAK-bilder\MAK-kunder\Hoeben\Alla H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7" r="-231" b="2877"/>
          <a:stretch/>
        </p:blipFill>
        <p:spPr bwMode="auto">
          <a:xfrm>
            <a:off x="1487489" y="2484572"/>
            <a:ext cx="2784673" cy="18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upp 26"/>
          <p:cNvGrpSpPr>
            <a:grpSpLocks noChangeAspect="1"/>
          </p:cNvGrpSpPr>
          <p:nvPr/>
        </p:nvGrpSpPr>
        <p:grpSpPr>
          <a:xfrm>
            <a:off x="9111662" y="2413410"/>
            <a:ext cx="1761816" cy="943583"/>
            <a:chOff x="2648744" y="5445224"/>
            <a:chExt cx="2334736" cy="1250424"/>
          </a:xfrm>
        </p:grpSpPr>
        <p:sp>
          <p:nvSpPr>
            <p:cNvPr id="28" name="Ellips 27"/>
            <p:cNvSpPr/>
            <p:nvPr/>
          </p:nvSpPr>
          <p:spPr>
            <a:xfrm>
              <a:off x="2648744" y="5445224"/>
              <a:ext cx="2334736" cy="12504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9" name="Bildobjekt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7"/>
            <a:stretch/>
          </p:blipFill>
          <p:spPr>
            <a:xfrm>
              <a:off x="2829122" y="5661248"/>
              <a:ext cx="1972756" cy="764768"/>
            </a:xfrm>
            <a:prstGeom prst="rect">
              <a:avLst/>
            </a:prstGeom>
          </p:spPr>
        </p:pic>
      </p:grpSp>
      <p:pic>
        <p:nvPicPr>
          <p:cNvPr id="33" name="Picture 4" descr="C:\Users\Monika\Pictures\MAK-bilder\MAK-kunder\Polaric\QFN48\CIMG100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3" t="15939" r="16453" b="33798"/>
          <a:stretch/>
        </p:blipFill>
        <p:spPr bwMode="auto">
          <a:xfrm>
            <a:off x="7593665" y="257176"/>
            <a:ext cx="325486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p 23"/>
          <p:cNvGrpSpPr>
            <a:grpSpLocks noChangeAspect="1"/>
          </p:cNvGrpSpPr>
          <p:nvPr/>
        </p:nvGrpSpPr>
        <p:grpSpPr>
          <a:xfrm>
            <a:off x="6960096" y="404664"/>
            <a:ext cx="1512168" cy="1080120"/>
            <a:chOff x="6393160" y="116632"/>
            <a:chExt cx="2016224" cy="1440160"/>
          </a:xfrm>
        </p:grpSpPr>
        <p:sp>
          <p:nvSpPr>
            <p:cNvPr id="25" name="Ellips 24"/>
            <p:cNvSpPr/>
            <p:nvPr/>
          </p:nvSpPr>
          <p:spPr>
            <a:xfrm>
              <a:off x="6393160" y="116632"/>
              <a:ext cx="2016224" cy="144016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6" name="Picture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819" y="314864"/>
              <a:ext cx="1354385" cy="102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439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 27"/>
          <p:cNvSpPr/>
          <p:nvPr/>
        </p:nvSpPr>
        <p:spPr>
          <a:xfrm>
            <a:off x="1822405" y="2212258"/>
            <a:ext cx="8642555" cy="3569110"/>
          </a:xfrm>
          <a:prstGeom prst="ellipse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11393" y="227627"/>
            <a:ext cx="11769213" cy="863754"/>
          </a:xfrm>
        </p:spPr>
        <p:txBody>
          <a:bodyPr>
            <a:normAutofit/>
          </a:bodyPr>
          <a:lstStyle/>
          <a:p>
            <a:r>
              <a:rPr lang="sv-SE" sz="4800" b="1" dirty="0">
                <a:solidFill>
                  <a:srgbClr val="0070C0"/>
                </a:solidFill>
              </a:rPr>
              <a:t>INHOUSE PRODUCTION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>
          <a:xfrm>
            <a:off x="6549438" y="1802857"/>
            <a:ext cx="1944000" cy="1296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r="1625"/>
          <a:stretch/>
        </p:blipFill>
        <p:spPr>
          <a:xfrm>
            <a:off x="3976175" y="5087323"/>
            <a:ext cx="1944000" cy="1296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60" y="3454922"/>
            <a:ext cx="1945216" cy="1296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4" b="11385"/>
          <a:stretch/>
        </p:blipFill>
        <p:spPr>
          <a:xfrm>
            <a:off x="10109624" y="3454922"/>
            <a:ext cx="1944000" cy="1296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1" name="Bildobjekt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3" r="9463"/>
          <a:stretch/>
        </p:blipFill>
        <p:spPr>
          <a:xfrm rot="16200000">
            <a:off x="9671606" y="4763323"/>
            <a:ext cx="1296000" cy="1944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7" name="Rektangel 26"/>
          <p:cNvSpPr/>
          <p:nvPr/>
        </p:nvSpPr>
        <p:spPr>
          <a:xfrm>
            <a:off x="1158343" y="5087323"/>
            <a:ext cx="2808000" cy="1296000"/>
          </a:xfrm>
          <a:prstGeom prst="rect">
            <a:avLst/>
          </a:prstGeom>
          <a:solidFill>
            <a:srgbClr val="98B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err="1">
                <a:solidFill>
                  <a:schemeClr val="tx1"/>
                </a:solidFill>
              </a:rPr>
              <a:t>Microelectronic</a:t>
            </a:r>
            <a:r>
              <a:rPr lang="sv-SE" sz="2400" dirty="0">
                <a:solidFill>
                  <a:schemeClr val="tx1"/>
                </a:solidFill>
              </a:rPr>
              <a:t> </a:t>
            </a:r>
            <a:r>
              <a:rPr lang="sv-SE" sz="2400" dirty="0" err="1">
                <a:solidFill>
                  <a:schemeClr val="tx1"/>
                </a:solidFill>
              </a:rPr>
              <a:t>Assembly</a:t>
            </a:r>
            <a:endParaRPr lang="sv-SE" sz="2400" dirty="0">
              <a:solidFill>
                <a:schemeClr val="tx1"/>
              </a:solidFill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487236" y="3443407"/>
            <a:ext cx="2808000" cy="1296000"/>
          </a:xfrm>
          <a:prstGeom prst="rect">
            <a:avLst/>
          </a:prstGeom>
          <a:solidFill>
            <a:srgbClr val="E9A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err="1">
                <a:solidFill>
                  <a:schemeClr val="tx1"/>
                </a:solidFill>
              </a:rPr>
              <a:t>Encapsulation</a:t>
            </a:r>
            <a:r>
              <a:rPr lang="sv-SE" sz="2400" dirty="0">
                <a:solidFill>
                  <a:schemeClr val="tx1"/>
                </a:solidFill>
              </a:rPr>
              <a:t> and </a:t>
            </a:r>
            <a:r>
              <a:rPr lang="sv-SE" sz="2400" dirty="0" err="1">
                <a:solidFill>
                  <a:schemeClr val="tx1"/>
                </a:solidFill>
              </a:rPr>
              <a:t>potting</a:t>
            </a:r>
            <a:endParaRPr lang="sv-SE" sz="2400" dirty="0">
              <a:solidFill>
                <a:schemeClr val="tx1"/>
              </a:solidFill>
            </a:endParaRPr>
          </a:p>
        </p:txBody>
      </p:sp>
      <p:sp>
        <p:nvSpPr>
          <p:cNvPr id="32" name="Rektangel 31"/>
          <p:cNvSpPr/>
          <p:nvPr/>
        </p:nvSpPr>
        <p:spPr>
          <a:xfrm>
            <a:off x="3731606" y="1802857"/>
            <a:ext cx="2808000" cy="129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err="1">
                <a:solidFill>
                  <a:schemeClr val="tx1"/>
                </a:solidFill>
              </a:rPr>
              <a:t>Our</a:t>
            </a:r>
            <a:r>
              <a:rPr lang="sv-SE" sz="2400" dirty="0">
                <a:solidFill>
                  <a:schemeClr val="tx1"/>
                </a:solidFill>
              </a:rPr>
              <a:t> </a:t>
            </a:r>
            <a:r>
              <a:rPr lang="sv-SE" sz="2400" dirty="0" err="1">
                <a:solidFill>
                  <a:schemeClr val="tx1"/>
                </a:solidFill>
              </a:rPr>
              <a:t>own</a:t>
            </a:r>
            <a:endParaRPr lang="sv-SE" sz="2400" dirty="0">
              <a:solidFill>
                <a:schemeClr val="tx1"/>
              </a:solidFill>
            </a:endParaRPr>
          </a:p>
          <a:p>
            <a:pPr algn="ctr"/>
            <a:r>
              <a:rPr lang="sv-SE" sz="2400" dirty="0">
                <a:solidFill>
                  <a:schemeClr val="tx1"/>
                </a:solidFill>
              </a:rPr>
              <a:t>sensor </a:t>
            </a:r>
            <a:r>
              <a:rPr lang="sv-SE" sz="2400" dirty="0" err="1">
                <a:solidFill>
                  <a:schemeClr val="tx1"/>
                </a:solidFill>
              </a:rPr>
              <a:t>products</a:t>
            </a:r>
            <a:endParaRPr lang="sv-SE" sz="2400" dirty="0">
              <a:solidFill>
                <a:schemeClr val="tx1"/>
              </a:solidFill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6539606" y="5087323"/>
            <a:ext cx="2808000" cy="1296000"/>
          </a:xfrm>
          <a:prstGeom prst="rect">
            <a:avLst/>
          </a:prstGeom>
          <a:solidFill>
            <a:srgbClr val="9FDD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err="1">
                <a:solidFill>
                  <a:schemeClr val="tx1"/>
                </a:solidFill>
              </a:rPr>
              <a:t>Chemical</a:t>
            </a:r>
            <a:r>
              <a:rPr lang="sv-SE" sz="2400" dirty="0">
                <a:solidFill>
                  <a:schemeClr val="tx1"/>
                </a:solidFill>
              </a:rPr>
              <a:t> and  </a:t>
            </a:r>
          </a:p>
          <a:p>
            <a:pPr algn="ctr"/>
            <a:r>
              <a:rPr lang="sv-SE" sz="2400" dirty="0" err="1">
                <a:solidFill>
                  <a:schemeClr val="tx1"/>
                </a:solidFill>
              </a:rPr>
              <a:t>electrolytic</a:t>
            </a:r>
            <a:r>
              <a:rPr lang="sv-SE" sz="2400" dirty="0">
                <a:solidFill>
                  <a:schemeClr val="tx1"/>
                </a:solidFill>
              </a:rPr>
              <a:t> </a:t>
            </a:r>
            <a:r>
              <a:rPr lang="sv-SE" sz="2400" dirty="0" err="1">
                <a:solidFill>
                  <a:schemeClr val="tx1"/>
                </a:solidFill>
              </a:rPr>
              <a:t>plating</a:t>
            </a:r>
            <a:endParaRPr lang="sv-SE" sz="2400" dirty="0">
              <a:solidFill>
                <a:schemeClr val="tx1"/>
              </a:solidFill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7974005" y="3443407"/>
            <a:ext cx="2808000" cy="129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Photo </a:t>
            </a:r>
            <a:r>
              <a:rPr lang="sv-SE" sz="2400" dirty="0" err="1">
                <a:solidFill>
                  <a:schemeClr val="tx1"/>
                </a:solidFill>
              </a:rPr>
              <a:t>chemical</a:t>
            </a:r>
            <a:r>
              <a:rPr lang="sv-SE" sz="2400" dirty="0">
                <a:solidFill>
                  <a:schemeClr val="tx1"/>
                </a:solidFill>
              </a:rPr>
              <a:t> </a:t>
            </a:r>
            <a:r>
              <a:rPr lang="sv-SE" sz="2400" dirty="0" err="1">
                <a:solidFill>
                  <a:schemeClr val="tx1"/>
                </a:solidFill>
              </a:rPr>
              <a:t>etching</a:t>
            </a:r>
            <a:endParaRPr lang="sv-S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6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106C5357-B9BA-C6F4-1F5D-EA796D0E9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2831" y="4669219"/>
            <a:ext cx="4476031" cy="189158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7" name="Bildobjekt 6" descr="En bild som visar text, programvara, Datorikon, Multimedieprogram&#10;&#10;AI-genererat innehåll kan vara felaktigt.">
            <a:extLst>
              <a:ext uri="{FF2B5EF4-FFF2-40B4-BE49-F238E27FC236}">
                <a16:creationId xmlns:a16="http://schemas.microsoft.com/office/drawing/2014/main" id="{7413C3F3-18CA-0CB4-932B-8B162DC61A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380" t="44270" r="18100" b="39027"/>
          <a:stretch>
            <a:fillRect/>
          </a:stretch>
        </p:blipFill>
        <p:spPr>
          <a:xfrm>
            <a:off x="328961" y="3489959"/>
            <a:ext cx="8132298" cy="160782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-228671"/>
            <a:ext cx="10515600" cy="1325563"/>
          </a:xfrm>
        </p:spPr>
        <p:txBody>
          <a:bodyPr>
            <a:normAutofit/>
          </a:bodyPr>
          <a:lstStyle/>
          <a:p>
            <a:r>
              <a:rPr lang="sv-SE" sz="4800" b="1" dirty="0" err="1">
                <a:solidFill>
                  <a:srgbClr val="297FD5"/>
                </a:solidFill>
              </a:rPr>
              <a:t>Microelectronics</a:t>
            </a:r>
            <a:r>
              <a:rPr lang="sv-SE" sz="4800" b="1" dirty="0">
                <a:solidFill>
                  <a:srgbClr val="297FD5"/>
                </a:solidFill>
              </a:rPr>
              <a:t> </a:t>
            </a:r>
            <a:r>
              <a:rPr lang="sv-SE" sz="4800" b="1" dirty="0" err="1">
                <a:solidFill>
                  <a:srgbClr val="297FD5"/>
                </a:solidFill>
              </a:rPr>
              <a:t>assembly</a:t>
            </a:r>
            <a:r>
              <a:rPr lang="sv-SE" sz="4800" b="1" dirty="0">
                <a:solidFill>
                  <a:srgbClr val="297FD5"/>
                </a:solidFill>
              </a:rPr>
              <a:t> &amp; </a:t>
            </a:r>
            <a:r>
              <a:rPr lang="sv-SE" sz="4800" b="1" dirty="0" err="1">
                <a:solidFill>
                  <a:srgbClr val="297FD5"/>
                </a:solidFill>
              </a:rPr>
              <a:t>radiation</a:t>
            </a:r>
            <a:r>
              <a:rPr lang="sv-SE" sz="4800" b="1" dirty="0">
                <a:solidFill>
                  <a:srgbClr val="297FD5"/>
                </a:solidFill>
              </a:rPr>
              <a:t> </a:t>
            </a:r>
          </a:p>
        </p:txBody>
      </p:sp>
      <p:sp>
        <p:nvSpPr>
          <p:cNvPr id="3" name="Underrubrik 2"/>
          <p:cNvSpPr>
            <a:spLocks noGrp="1"/>
          </p:cNvSpPr>
          <p:nvPr>
            <p:ph sz="half" idx="1"/>
          </p:nvPr>
        </p:nvSpPr>
        <p:spPr>
          <a:xfrm>
            <a:off x="635062" y="919857"/>
            <a:ext cx="8275782" cy="577050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sv-SE" sz="2400" b="1" dirty="0">
                <a:solidFill>
                  <a:srgbClr val="297FD5"/>
                </a:solidFill>
              </a:rPr>
              <a:t>Our Hallsensor IC’s</a:t>
            </a:r>
          </a:p>
          <a:p>
            <a:pPr algn="l">
              <a:lnSpc>
                <a:spcPct val="80000"/>
              </a:lnSpc>
            </a:pPr>
            <a:r>
              <a:rPr lang="sv-SE" sz="2200" dirty="0">
                <a:solidFill>
                  <a:srgbClr val="297FD5"/>
                </a:solidFill>
              </a:rPr>
              <a:t>Robustness by design</a:t>
            </a:r>
          </a:p>
          <a:p>
            <a:pPr algn="l">
              <a:lnSpc>
                <a:spcPct val="80000"/>
              </a:lnSpc>
            </a:pPr>
            <a:r>
              <a:rPr lang="sv-SE" sz="2200" dirty="0">
                <a:solidFill>
                  <a:srgbClr val="297FD5"/>
                </a:solidFill>
              </a:rPr>
              <a:t>Robustness via material selection</a:t>
            </a:r>
          </a:p>
          <a:p>
            <a:pPr algn="l">
              <a:lnSpc>
                <a:spcPct val="80000"/>
              </a:lnSpc>
            </a:pPr>
            <a:r>
              <a:rPr lang="sv-SE" sz="2200" dirty="0">
                <a:solidFill>
                  <a:srgbClr val="297FD5"/>
                </a:solidFill>
              </a:rPr>
              <a:t>Radiation hardness has been tested by DLR </a:t>
            </a:r>
            <a:br>
              <a:rPr lang="sv-SE" sz="2200" dirty="0">
                <a:solidFill>
                  <a:srgbClr val="297FD5"/>
                </a:solidFill>
              </a:rPr>
            </a:br>
            <a:r>
              <a:rPr lang="sv-SE" sz="2200" dirty="0">
                <a:solidFill>
                  <a:srgbClr val="297FD5"/>
                </a:solidFill>
              </a:rPr>
              <a:t>and SRON, also for low temperature (cryogenic)</a:t>
            </a:r>
          </a:p>
          <a:p>
            <a:pPr>
              <a:lnSpc>
                <a:spcPct val="80000"/>
              </a:lnSpc>
            </a:pPr>
            <a:r>
              <a:rPr lang="sv-SE" sz="2200" dirty="0">
                <a:solidFill>
                  <a:srgbClr val="297FD5"/>
                </a:solidFill>
              </a:rPr>
              <a:t>Upon request  we can send DLR &amp; SRON reports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sz="2200" dirty="0">
                <a:solidFill>
                  <a:srgbClr val="297FD5"/>
                </a:solidFill>
              </a:rPr>
              <a:t>DLR conclusion:</a:t>
            </a:r>
          </a:p>
          <a:p>
            <a:pPr marL="0" indent="0" algn="l">
              <a:lnSpc>
                <a:spcPct val="80000"/>
              </a:lnSpc>
              <a:buNone/>
            </a:pPr>
            <a:endParaRPr lang="sv-SE" sz="2200" dirty="0">
              <a:solidFill>
                <a:srgbClr val="297FD5"/>
              </a:solidFill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sv-SE" sz="2200" dirty="0">
                <a:solidFill>
                  <a:srgbClr val="297FD5"/>
                </a:solidFill>
              </a:rPr>
              <a:t>      </a:t>
            </a:r>
          </a:p>
          <a:p>
            <a:pPr marL="0" indent="0">
              <a:lnSpc>
                <a:spcPct val="80000"/>
              </a:lnSpc>
              <a:buNone/>
            </a:pPr>
            <a:endParaRPr lang="sv-SE" sz="2200" dirty="0">
              <a:solidFill>
                <a:srgbClr val="297FD5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sv-SE" sz="2200" dirty="0">
              <a:solidFill>
                <a:srgbClr val="297FD5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300" dirty="0" err="1">
                <a:solidFill>
                  <a:srgbClr val="297FD5"/>
                </a:solidFill>
              </a:rPr>
              <a:t>Hoeben</a:t>
            </a:r>
            <a:r>
              <a:rPr lang="sv-SE" sz="2300" dirty="0">
                <a:solidFill>
                  <a:srgbClr val="297FD5"/>
                </a:solidFill>
              </a:rPr>
              <a:t> Hallsensor HE144 is now the AST144, they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300" dirty="0">
                <a:solidFill>
                  <a:srgbClr val="297FD5"/>
                </a:solidFill>
              </a:rPr>
              <a:t>are the same and have always been produced in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300" dirty="0">
                <a:solidFill>
                  <a:srgbClr val="297FD5"/>
                </a:solidFill>
              </a:rPr>
              <a:t>Sweden, by MAK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sv-SE" sz="2300" dirty="0">
              <a:solidFill>
                <a:srgbClr val="297FD5"/>
              </a:solidFill>
            </a:endParaRPr>
          </a:p>
          <a:p>
            <a:pPr algn="l"/>
            <a:endParaRPr lang="sv-SE" b="1" dirty="0">
              <a:solidFill>
                <a:srgbClr val="297FD5"/>
              </a:solidFill>
            </a:endParaRPr>
          </a:p>
          <a:p>
            <a:pPr algn="l"/>
            <a:endParaRPr lang="sv-SE" b="1" dirty="0">
              <a:solidFill>
                <a:srgbClr val="297FD5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b="1" dirty="0">
              <a:solidFill>
                <a:srgbClr val="297FD5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000" b="1" dirty="0">
              <a:solidFill>
                <a:srgbClr val="297FD5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C165639-BA5C-2FDE-739A-6503E77AB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6442" y="866019"/>
            <a:ext cx="5445558" cy="4351338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sv-SE" sz="2800" b="1" dirty="0">
                <a:solidFill>
                  <a:srgbClr val="297FD5"/>
                </a:solidFill>
              </a:rPr>
              <a:t> </a:t>
            </a:r>
            <a:r>
              <a:rPr lang="sv-SE" b="1" dirty="0">
                <a:solidFill>
                  <a:srgbClr val="297FD5"/>
                </a:solidFill>
              </a:rPr>
              <a:t>Silicon &amp; space …</a:t>
            </a:r>
            <a:endParaRPr lang="sv-SE" sz="2800" b="1" dirty="0">
              <a:solidFill>
                <a:srgbClr val="297FD5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sv-SE" sz="2800" dirty="0">
                <a:solidFill>
                  <a:srgbClr val="297FD5"/>
                </a:solidFill>
              </a:rPr>
              <a:t>  Nah.. Not </a:t>
            </a:r>
            <a:r>
              <a:rPr lang="sv-SE" sz="2800" dirty="0" err="1">
                <a:solidFill>
                  <a:srgbClr val="297FD5"/>
                </a:solidFill>
              </a:rPr>
              <a:t>really</a:t>
            </a:r>
            <a:endParaRPr lang="sv-SE" sz="2800" dirty="0">
              <a:solidFill>
                <a:srgbClr val="297FD5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GB" sz="2200" dirty="0">
                <a:solidFill>
                  <a:srgbClr val="297FD5"/>
                </a:solidFill>
              </a:rPr>
              <a:t>Silicon on </a:t>
            </a:r>
            <a:r>
              <a:rPr lang="en-GB" sz="2200" dirty="0" err="1">
                <a:solidFill>
                  <a:srgbClr val="297FD5"/>
                </a:solidFill>
              </a:rPr>
              <a:t>Isolater</a:t>
            </a:r>
            <a:r>
              <a:rPr lang="en-GB" sz="2200" dirty="0">
                <a:solidFill>
                  <a:srgbClr val="297FD5"/>
                </a:solidFill>
              </a:rPr>
              <a:t> (SOI) is</a:t>
            </a:r>
            <a:br>
              <a:rPr lang="en-GB" sz="2200" dirty="0">
                <a:solidFill>
                  <a:srgbClr val="297FD5"/>
                </a:solidFill>
              </a:rPr>
            </a:br>
            <a:r>
              <a:rPr lang="en-GB" sz="2200" dirty="0">
                <a:solidFill>
                  <a:srgbClr val="297FD5"/>
                </a:solidFill>
              </a:rPr>
              <a:t>recommended or other concepts </a:t>
            </a:r>
          </a:p>
          <a:p>
            <a:pPr algn="l">
              <a:lnSpc>
                <a:spcPct val="80000"/>
              </a:lnSpc>
            </a:pPr>
            <a:r>
              <a:rPr lang="en-GB" sz="2200" dirty="0">
                <a:solidFill>
                  <a:srgbClr val="297FD5"/>
                </a:solidFill>
              </a:rPr>
              <a:t>Design for space is strongly recommended</a:t>
            </a:r>
          </a:p>
          <a:p>
            <a:pPr algn="l">
              <a:lnSpc>
                <a:spcPct val="80000"/>
              </a:lnSpc>
            </a:pPr>
            <a:r>
              <a:rPr lang="en-GB" sz="2200" dirty="0">
                <a:solidFill>
                  <a:srgbClr val="297FD5"/>
                </a:solidFill>
              </a:rPr>
              <a:t>We build mainly RF-modules and sensors to be used in space on customers specs.</a:t>
            </a:r>
            <a:endParaRPr lang="sv-SE" sz="2200" dirty="0">
              <a:solidFill>
                <a:srgbClr val="297FD5"/>
              </a:solidFill>
            </a:endParaRPr>
          </a:p>
          <a:p>
            <a:pPr marL="342900" indent="-342900">
              <a:lnSpc>
                <a:spcPct val="80000"/>
              </a:lnSpc>
            </a:pPr>
            <a:endParaRPr lang="en-GB" sz="2200" dirty="0">
              <a:solidFill>
                <a:srgbClr val="297FD5"/>
              </a:solidFill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sv-SE" sz="2200" dirty="0">
              <a:solidFill>
                <a:srgbClr val="297FD5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sv-SE" dirty="0"/>
          </a:p>
        </p:txBody>
      </p:sp>
      <p:pic>
        <p:nvPicPr>
          <p:cNvPr id="9" name="Bildobjekt 8" descr="En bild som visar text, gul, etikett, Teckensnitt&#10;&#10;AI-genererat innehåll kan vara felaktigt.">
            <a:extLst>
              <a:ext uri="{FF2B5EF4-FFF2-40B4-BE49-F238E27FC236}">
                <a16:creationId xmlns:a16="http://schemas.microsoft.com/office/drawing/2014/main" id="{6652F033-7B27-657D-D2BD-0FEC5D294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190" y="597143"/>
            <a:ext cx="17907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4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A495E85-51DC-F108-E0D3-4B3DC8553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4EC268-9F81-EEC0-8DF4-F0828B538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b="1" dirty="0">
                <a:solidFill>
                  <a:srgbClr val="297FD5"/>
                </a:solidFill>
              </a:rPr>
              <a:t>Two different types of IC: 144 resp. 244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3534695-6BA1-068A-89ED-B0D8758C5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2720"/>
            <a:ext cx="4612574" cy="446807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297FD5"/>
                </a:solidFill>
              </a:rPr>
              <a:t>144</a:t>
            </a:r>
          </a:p>
          <a:p>
            <a:r>
              <a:rPr lang="sv-SE" dirty="0">
                <a:solidFill>
                  <a:srgbClr val="297FD5"/>
                </a:solidFill>
              </a:rPr>
              <a:t>Offset -/+ 12.5mV</a:t>
            </a:r>
          </a:p>
          <a:p>
            <a:r>
              <a:rPr lang="en-GB" dirty="0">
                <a:solidFill>
                  <a:srgbClr val="297FD5"/>
                </a:solidFill>
              </a:rPr>
              <a:t>Offset drift &lt; 40ppm/°C</a:t>
            </a:r>
          </a:p>
          <a:p>
            <a:pPr algn="l"/>
            <a:r>
              <a:rPr lang="sv-SE" dirty="0">
                <a:solidFill>
                  <a:srgbClr val="297FD5"/>
                </a:solidFill>
              </a:rPr>
              <a:t>R1 offset:  -3.3 -/+ 0.6*mV</a:t>
            </a:r>
          </a:p>
          <a:p>
            <a:r>
              <a:rPr lang="en-GB" dirty="0">
                <a:solidFill>
                  <a:srgbClr val="297FD5"/>
                </a:solidFill>
              </a:rPr>
              <a:t>Sensitivity </a:t>
            </a:r>
            <a:r>
              <a:rPr lang="sv-SE" dirty="0">
                <a:solidFill>
                  <a:srgbClr val="297FD5"/>
                </a:solidFill>
              </a:rPr>
              <a:t>180-360 mV/T</a:t>
            </a:r>
          </a:p>
          <a:p>
            <a:r>
              <a:rPr lang="sv-SE" dirty="0">
                <a:solidFill>
                  <a:srgbClr val="297FD5"/>
                </a:solidFill>
              </a:rPr>
              <a:t>R1: 210-  mV/T @ 1mA</a:t>
            </a:r>
          </a:p>
          <a:p>
            <a:r>
              <a:rPr lang="en-GB" dirty="0">
                <a:solidFill>
                  <a:srgbClr val="297FD5"/>
                </a:solidFill>
              </a:rPr>
              <a:t>Linearity -/+ 1,5T: &lt;0,1%</a:t>
            </a:r>
            <a:endParaRPr lang="sv-SE" dirty="0">
              <a:solidFill>
                <a:srgbClr val="297FD5"/>
              </a:solidFill>
            </a:endParaRPr>
          </a:p>
          <a:p>
            <a:r>
              <a:rPr lang="en-GB" dirty="0">
                <a:solidFill>
                  <a:srgbClr val="297FD5"/>
                </a:solidFill>
              </a:rPr>
              <a:t>From </a:t>
            </a:r>
            <a:r>
              <a:rPr lang="en-GB" dirty="0" err="1">
                <a:solidFill>
                  <a:srgbClr val="297FD5"/>
                </a:solidFill>
              </a:rPr>
              <a:t>mT</a:t>
            </a:r>
            <a:r>
              <a:rPr lang="en-GB" dirty="0">
                <a:solidFill>
                  <a:srgbClr val="297FD5"/>
                </a:solidFill>
              </a:rPr>
              <a:t> to double digit T</a:t>
            </a:r>
            <a:endParaRPr lang="sv-SE" dirty="0">
              <a:solidFill>
                <a:srgbClr val="297FD5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000" b="1" dirty="0">
              <a:solidFill>
                <a:srgbClr val="297FD5"/>
              </a:solidFill>
            </a:endParaRP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88494D18-483E-E281-5569-76AEBA4C5C58}"/>
              </a:ext>
            </a:extLst>
          </p:cNvPr>
          <p:cNvSpPr txBox="1">
            <a:spLocks/>
          </p:cNvSpPr>
          <p:nvPr/>
        </p:nvSpPr>
        <p:spPr>
          <a:xfrm>
            <a:off x="1269505" y="5913006"/>
            <a:ext cx="7132782" cy="579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solidFill>
                  <a:srgbClr val="297FD5"/>
                </a:solidFill>
              </a:rPr>
              <a:t>                             Our process target is 220mV/T</a:t>
            </a:r>
            <a:endParaRPr lang="sv-SE" b="1" dirty="0">
              <a:solidFill>
                <a:srgbClr val="297FD5"/>
              </a:solidFill>
            </a:endParaRPr>
          </a:p>
          <a:p>
            <a:endParaRPr lang="sv-SE" b="1" dirty="0">
              <a:solidFill>
                <a:srgbClr val="297FD5"/>
              </a:solidFill>
            </a:endParaRPr>
          </a:p>
          <a:p>
            <a:pPr marL="342900" indent="-342900"/>
            <a:endParaRPr lang="sv-SE" b="1" dirty="0">
              <a:solidFill>
                <a:srgbClr val="297FD5"/>
              </a:solidFill>
            </a:endParaRPr>
          </a:p>
          <a:p>
            <a:pPr marL="342900" indent="-342900"/>
            <a:endParaRPr lang="sv-SE" sz="2000" b="1" dirty="0">
              <a:solidFill>
                <a:srgbClr val="297FD5"/>
              </a:solidFill>
            </a:endParaRP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2BF37F71-A90C-6EFD-138C-26055383EF98}"/>
              </a:ext>
            </a:extLst>
          </p:cNvPr>
          <p:cNvSpPr txBox="1">
            <a:spLocks/>
          </p:cNvSpPr>
          <p:nvPr/>
        </p:nvSpPr>
        <p:spPr>
          <a:xfrm>
            <a:off x="5783283" y="1557112"/>
            <a:ext cx="6222670" cy="4736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200" b="1" dirty="0">
                <a:solidFill>
                  <a:srgbClr val="297FD5"/>
                </a:solidFill>
              </a:rPr>
              <a:t>244</a:t>
            </a:r>
          </a:p>
          <a:p>
            <a:r>
              <a:rPr lang="sv-SE" dirty="0">
                <a:solidFill>
                  <a:srgbClr val="297FD5"/>
                </a:solidFill>
              </a:rPr>
              <a:t>Offset -/+ 500 µV</a:t>
            </a:r>
          </a:p>
          <a:p>
            <a:r>
              <a:rPr lang="en-GB" dirty="0">
                <a:solidFill>
                  <a:srgbClr val="297FD5"/>
                </a:solidFill>
              </a:rPr>
              <a:t>Offset drift &lt; 5 ppm/°C</a:t>
            </a:r>
          </a:p>
          <a:p>
            <a:r>
              <a:rPr lang="en-GB" dirty="0">
                <a:solidFill>
                  <a:srgbClr val="297FD5"/>
                </a:solidFill>
              </a:rPr>
              <a:t>Sensitivity (2 mA) </a:t>
            </a:r>
            <a:r>
              <a:rPr lang="sv-SE" dirty="0">
                <a:solidFill>
                  <a:srgbClr val="297FD5"/>
                </a:solidFill>
              </a:rPr>
              <a:t>170-360 mV/T</a:t>
            </a:r>
          </a:p>
          <a:p>
            <a:r>
              <a:rPr lang="sv-SE" dirty="0">
                <a:solidFill>
                  <a:srgbClr val="297FD5"/>
                </a:solidFill>
              </a:rPr>
              <a:t>Typical 210 mV/T @ 2 mA</a:t>
            </a:r>
          </a:p>
          <a:p>
            <a:r>
              <a:rPr lang="en-GB" dirty="0">
                <a:solidFill>
                  <a:srgbClr val="297FD5"/>
                </a:solidFill>
              </a:rPr>
              <a:t>Linearity -/+ 1,5T: &lt;0,1%</a:t>
            </a:r>
            <a:endParaRPr lang="sv-SE" dirty="0">
              <a:solidFill>
                <a:srgbClr val="297FD5"/>
              </a:solidFill>
            </a:endParaRPr>
          </a:p>
          <a:p>
            <a:r>
              <a:rPr lang="en-GB" dirty="0">
                <a:solidFill>
                  <a:srgbClr val="297FD5"/>
                </a:solidFill>
              </a:rPr>
              <a:t>From </a:t>
            </a:r>
            <a:r>
              <a:rPr lang="sv-SE" dirty="0">
                <a:solidFill>
                  <a:srgbClr val="297FD5"/>
                </a:solidFill>
              </a:rPr>
              <a:t>µ</a:t>
            </a:r>
            <a:r>
              <a:rPr lang="en-GB" dirty="0">
                <a:solidFill>
                  <a:srgbClr val="297FD5"/>
                </a:solidFill>
              </a:rPr>
              <a:t>T to double digit T</a:t>
            </a:r>
          </a:p>
          <a:p>
            <a:r>
              <a:rPr lang="en-GB" dirty="0">
                <a:solidFill>
                  <a:srgbClr val="297FD5"/>
                </a:solidFill>
              </a:rPr>
              <a:t>With lock-in amplifier from 10 </a:t>
            </a:r>
            <a:r>
              <a:rPr lang="en-GB" dirty="0" err="1">
                <a:solidFill>
                  <a:srgbClr val="297FD5"/>
                </a:solidFill>
              </a:rPr>
              <a:t>nT</a:t>
            </a:r>
            <a:r>
              <a:rPr lang="en-GB" dirty="0">
                <a:solidFill>
                  <a:srgbClr val="297FD5"/>
                </a:solidFill>
              </a:rPr>
              <a:t> range</a:t>
            </a:r>
            <a:endParaRPr lang="sv-SE" dirty="0">
              <a:solidFill>
                <a:srgbClr val="297FD5"/>
              </a:solidFill>
            </a:endParaRPr>
          </a:p>
          <a:p>
            <a:pPr marL="342900" indent="-342900"/>
            <a:endParaRPr lang="sv-SE" sz="2000" b="1" dirty="0">
              <a:solidFill>
                <a:srgbClr val="297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14D144F-F0BE-0394-7F77-195D61A50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E0DD30-AFA0-1DA5-AB62-5A29F663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b="1" dirty="0">
                <a:solidFill>
                  <a:srgbClr val="297FD5"/>
                </a:solidFill>
              </a:rPr>
              <a:t>IC - two different types of IC 144 resp 244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5DE1E96-44D5-9560-1B6A-4F78B2978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7600" y="1429640"/>
            <a:ext cx="5181600" cy="607820"/>
          </a:xfrm>
        </p:spPr>
        <p:txBody>
          <a:bodyPr>
            <a:normAutofit/>
          </a:bodyPr>
          <a:lstStyle/>
          <a:p>
            <a:pPr algn="l"/>
            <a:r>
              <a:rPr lang="sv-SE" sz="2800" b="1" dirty="0">
                <a:solidFill>
                  <a:srgbClr val="297FD5"/>
                </a:solidFill>
              </a:rPr>
              <a:t> 244  wafer data</a:t>
            </a:r>
          </a:p>
          <a:p>
            <a:pPr marL="342900" indent="-342900"/>
            <a:endParaRPr lang="en-GB" sz="2400" dirty="0">
              <a:solidFill>
                <a:srgbClr val="297FD5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400" dirty="0">
              <a:solidFill>
                <a:srgbClr val="297FD5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C8588B-A96A-3ACF-C0FF-BA8F946AF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820" y="1932502"/>
            <a:ext cx="11490363" cy="4836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Offset 244 in zero gauss chamber		Sensitivity of wafer 18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noProof="0" dirty="0"/>
              <a:t>	</a:t>
            </a:r>
            <a:r>
              <a:rPr lang="en-GB" sz="1600" noProof="0" dirty="0"/>
              <a:t>-0,25 mV			0,25</a:t>
            </a:r>
            <a:r>
              <a:rPr lang="en-GB" sz="1600" dirty="0"/>
              <a:t> </a:t>
            </a:r>
            <a:r>
              <a:rPr lang="en-GB" sz="1600" noProof="0" dirty="0"/>
              <a:t>mV	</a:t>
            </a:r>
            <a:r>
              <a:rPr lang="en-GB" sz="1600" dirty="0"/>
              <a:t>	        </a:t>
            </a:r>
            <a:r>
              <a:rPr lang="en-GB" sz="1600" noProof="0" dirty="0"/>
              <a:t>200 mV</a:t>
            </a:r>
            <a:r>
              <a:rPr lang="en-GB" sz="1600" dirty="0"/>
              <a:t>	               </a:t>
            </a:r>
            <a:r>
              <a:rPr lang="en-GB" sz="1600" noProof="0" dirty="0"/>
              <a:t>210 mV		       250 mV</a:t>
            </a:r>
            <a:endParaRPr lang="en-GB" noProof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							</a:t>
            </a:r>
            <a:r>
              <a:rPr lang="en-GB" noProof="0" dirty="0"/>
              <a:t>0,22% difference between 100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noProof="0" dirty="0"/>
              <a:t>							&amp; 1 000mT, due to poor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							</a:t>
            </a:r>
            <a:r>
              <a:rPr lang="en-GB" noProof="0" dirty="0"/>
              <a:t>calibration of the setup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9" name="Bildobjekt 8" descr="En bild som visar text, skärmbild, Graf, linje&#10;&#10;AI-genererat innehåll kan vara felaktigt.">
            <a:extLst>
              <a:ext uri="{FF2B5EF4-FFF2-40B4-BE49-F238E27FC236}">
                <a16:creationId xmlns:a16="http://schemas.microsoft.com/office/drawing/2014/main" id="{3BE976A0-39A5-58BF-676C-69143A96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26146" r="3625" b="11771"/>
          <a:stretch>
            <a:fillRect/>
          </a:stretch>
        </p:blipFill>
        <p:spPr bwMode="auto">
          <a:xfrm>
            <a:off x="239820" y="2406784"/>
            <a:ext cx="5567214" cy="2044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Bildobjekt 9" descr="En bild som visar text, skärmbild, Graf, programvara&#10;&#10;AI-genererat innehåll kan vara felaktigt.">
            <a:extLst>
              <a:ext uri="{FF2B5EF4-FFF2-40B4-BE49-F238E27FC236}">
                <a16:creationId xmlns:a16="http://schemas.microsoft.com/office/drawing/2014/main" id="{F6420876-0111-CA6C-C068-AD4FAA289E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24445" r="5539" b="12414"/>
          <a:stretch>
            <a:fillRect/>
          </a:stretch>
        </p:blipFill>
        <p:spPr bwMode="auto">
          <a:xfrm>
            <a:off x="6248400" y="2384687"/>
            <a:ext cx="5486400" cy="2099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120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1451" y="2100263"/>
            <a:ext cx="6913563" cy="44640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90000">
                <a:schemeClr val="bg1">
                  <a:lumMod val="95000"/>
                </a:schemeClr>
              </a:gs>
            </a:gsLst>
            <a:path path="rect">
              <a:fillToRect l="50000" t="50000" r="50000" b="50000"/>
            </a:path>
            <a:tileRect/>
          </a:gradFill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>
              <a:defRPr/>
            </a:pPr>
            <a:r>
              <a:rPr lang="sv-SE" sz="2000" dirty="0">
                <a:solidFill>
                  <a:prstClr val="white"/>
                </a:solidFill>
              </a:rPr>
              <a:t>§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err="1">
                <a:solidFill>
                  <a:srgbClr val="0070C0"/>
                </a:solidFill>
              </a:rPr>
              <a:t>References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11451" y="1628776"/>
            <a:ext cx="6913563" cy="5048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 defTabSz="1031626">
              <a:defRPr/>
            </a:pPr>
            <a:r>
              <a:rPr lang="sv-SE" sz="2000" dirty="0">
                <a:solidFill>
                  <a:srgbClr val="1E5F9F"/>
                </a:solidFill>
              </a:rPr>
              <a:t>Hallsensors</a:t>
            </a: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17"/>
          <a:stretch>
            <a:fillRect/>
          </a:stretch>
        </p:blipFill>
        <p:spPr bwMode="auto">
          <a:xfrm>
            <a:off x="6933034" y="2564904"/>
            <a:ext cx="8191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2" descr="http://people.kth.se/%7Esheng11/images/kth_eng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006" y="2564904"/>
            <a:ext cx="1034331" cy="131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4" descr="File:Uppsala University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348" y="4005064"/>
            <a:ext cx="11699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6" descr="&amp;lcy;&amp;ocy;&amp;gcy;&amp;ocy;&amp;tcy;&amp;icy;&amp;pcy; &amp;Icy;&amp;ncy;&amp;scy;&amp;tcy;&amp;icy;&amp;tcy;&amp;ucy;&amp;tcy;&amp;acy; &amp;YAcy;&amp;dcy;&amp;iecy;&amp;rcy;&amp;ncy;&amp;ocy;&amp;jcy; &amp;Fcy;&amp;icy;&amp;zcy;&amp;icy;&amp;kcy;&amp;icy; &amp;Scy;&amp;Ocy; &amp;Rcy;&amp;Acy;&amp;N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523" y="2564904"/>
            <a:ext cx="1776856" cy="92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textruta 3"/>
          <p:cNvSpPr txBox="1">
            <a:spLocks noChangeArrowheads="1"/>
          </p:cNvSpPr>
          <p:nvPr/>
        </p:nvSpPr>
        <p:spPr bwMode="auto">
          <a:xfrm>
            <a:off x="5866284" y="2618307"/>
            <a:ext cx="9497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r>
              <a:rPr lang="sv-SE" altLang="en-US" sz="1200" i="1" dirty="0" err="1">
                <a:solidFill>
                  <a:srgbClr val="1E5F9F"/>
                </a:solidFill>
                <a:latin typeface="Arial" charset="0"/>
                <a:cs typeface="Arial" charset="0"/>
              </a:rPr>
              <a:t>Budker</a:t>
            </a:r>
            <a:r>
              <a:rPr lang="sv-SE" altLang="en-US" sz="1200" i="1" dirty="0">
                <a:solidFill>
                  <a:srgbClr val="1E5F9F"/>
                </a:solidFill>
                <a:latin typeface="Arial" charset="0"/>
                <a:cs typeface="Arial" charset="0"/>
              </a:rPr>
              <a:t>  </a:t>
            </a:r>
            <a:r>
              <a:rPr lang="sv-SE" altLang="en-US" sz="1200" i="1" dirty="0" err="1">
                <a:solidFill>
                  <a:srgbClr val="1E5F9F"/>
                </a:solidFill>
                <a:latin typeface="Arial" charset="0"/>
                <a:cs typeface="Arial" charset="0"/>
              </a:rPr>
              <a:t>Institute</a:t>
            </a:r>
            <a:endParaRPr lang="sv-SE" altLang="en-US" sz="1200" i="1" dirty="0">
              <a:solidFill>
                <a:srgbClr val="1E5F9F"/>
              </a:solidFill>
              <a:latin typeface="Arial" charset="0"/>
              <a:cs typeface="Arial" charset="0"/>
            </a:endParaRPr>
          </a:p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r>
              <a:rPr lang="sv-SE" altLang="en-US" sz="1200" i="1" dirty="0" err="1">
                <a:solidFill>
                  <a:srgbClr val="1E5F9F"/>
                </a:solidFill>
                <a:latin typeface="Arial" charset="0"/>
                <a:cs typeface="Arial" charset="0"/>
              </a:rPr>
              <a:t>of</a:t>
            </a:r>
            <a:r>
              <a:rPr lang="sv-SE" altLang="en-US" sz="1200" i="1" dirty="0">
                <a:solidFill>
                  <a:srgbClr val="1E5F9F"/>
                </a:solidFill>
                <a:latin typeface="Arial" charset="0"/>
                <a:cs typeface="Arial" charset="0"/>
              </a:rPr>
              <a:t> </a:t>
            </a:r>
            <a:r>
              <a:rPr lang="sv-SE" altLang="en-US" sz="1200" i="1" dirty="0" err="1">
                <a:solidFill>
                  <a:srgbClr val="1E5F9F"/>
                </a:solidFill>
                <a:latin typeface="Arial" charset="0"/>
                <a:cs typeface="Arial" charset="0"/>
              </a:rPr>
              <a:t>Nuclear</a:t>
            </a:r>
            <a:r>
              <a:rPr lang="sv-SE" altLang="en-US" sz="1200" i="1" dirty="0">
                <a:solidFill>
                  <a:srgbClr val="1E5F9F"/>
                </a:solidFill>
                <a:latin typeface="Arial" charset="0"/>
                <a:cs typeface="Arial" charset="0"/>
              </a:rPr>
              <a:t> </a:t>
            </a:r>
            <a:r>
              <a:rPr lang="sv-SE" altLang="en-US" sz="1200" i="1" dirty="0" err="1">
                <a:solidFill>
                  <a:srgbClr val="1E5F9F"/>
                </a:solidFill>
                <a:latin typeface="Arial" charset="0"/>
                <a:cs typeface="Arial" charset="0"/>
              </a:rPr>
              <a:t>Physics</a:t>
            </a:r>
            <a:endParaRPr lang="en-US" altLang="en-US" sz="1200" i="1" dirty="0">
              <a:solidFill>
                <a:srgbClr val="1E5F9F"/>
              </a:solidFill>
              <a:latin typeface="Arial" charset="0"/>
              <a:cs typeface="Arial" charset="0"/>
            </a:endParaRPr>
          </a:p>
        </p:txBody>
      </p:sp>
      <p:sp>
        <p:nvSpPr>
          <p:cNvPr id="40969" name="AutoShape 8" descr="data:image/jpeg;base64,/9j/4AAQSkZJRgABAQAAAQABAAD/2wCEAAkGBhQGEBUPBxQUEhUSFhUQFBUSEhcWExgVFBcVFhYUFRgYICYeFxklGxIVHzIhIygrLDAsFR4xNTAqNSYrLSkBCQoKDgwOGg8PGi8lHiUqLDUqLDUsLSwpLCozNDQuLSktKTQsMCwsLCksMjUpKSwsKSwsLCksLCksKSw1LCwpLP/AABEIAJ8BPgMBIgACEQEDEQH/xAAcAAEAAwADAQEAAAAAAAAAAAAABgcIAwQFAQL/xABMEAABAwIBBgYNCQYFBQAAAAAAAQIDBBEFBgcSEyExFEFRYXGBFRciMjVygpGSoaOxsyNCUlNUc3Si0kNissHR0xYzNJOUJWPCw/D/xAAaAQEAAwEBAQAAAAAAAAAAAAAAAgMEBQEG/8QALREBAAIBAgQDCAIDAAAAAAAAAAECAwQREiExUQVB8BMiMmFxgaHRkbEVM/H/2gAMAwEAAhEDEQA/ALxAAAAAAAAAAAAAAAAAAAAAAAAAAAAAAAAAAAAAAAAAAAAAAAAAAAAAAAAAAAAAAAAAAAAAAAAAAAAAAAAAAAAAAAAAAAAAAAAAAAAAAAAAAAAAAAAAAAAAAAAAAAAAAAAAAAAAAAAAAAAAAAAAAAAAAAAAAAAAAAAAAAAAAAAAAAA4K6sbh8T5p9jY2Okcv7rEVy+pBHMQ3Hc79JgFRJS1DJ3uiVGuWNsasvZFVEVXouy9t29FOh296L6qq9CL+4UhX1rsSlfPUd9K90rvGe5XL61OA+hr4di2jfqyTms0pkjnGpss5HxYe2Vjo2pIqStal230V0dFztyqnpISozTmzxjsLilO9y2bI7g7+iXuUv0P0F6jSxy9ZgjDfavSYX47cUcw4qmpbRsWSpc1jGppOc9Ua1ETjVV2IhylCZzsqJsrq5aDC0e+KF6xtjjRXLJKzY96o3eiLdE4ktfjKtPgnNbbpHnL29uGEyxvPjS0Cq3C45KlU+d/lxdTnIrl9G3ORyTP7Oq/J0sKJyLI9V89k9x4lBmbxGtS8kccN+KWVL+ZiOt1n7qszGIU6XhbDNbiimS+zi7tGp6zq1w6OvLeJ+/qFE2ySlGH5/WuVExKkc1ON0MqOX0Xo3+IsvAMeiylp21OHKqsfdE0mq1yK1Va5FReNFRTL2J4PNgr9XicT4XcSSNVL87V3OTnS5e2ZRf+ktv9bNb0inW6bFTHF8ff7JY72mdpTwhGUOdulybqX0lWydz4tFHLG2NW901r9iq9F3OTiJuZdy5quGYnVv3/AC8jU6GO0E9TEM2iwVzXmLdIhPJaaxyW1296L6qq9CL+4TLJjKWLKynSqoEcjVc5lnoiPRWLZUVEVU5F37lQyuXNmDxPTiqaVy949k7U5pG6DvXE30jVq9Fjx45tTyQx5JmdpWwV3U58KKme5mrqXaDnMu1keiuiqpdLybltcmOU2J9haOeo3LFE96eMjV0U9KyGVOkp0OlrmiZullvNei9u3vRfVVXoRf3Cf4bXtxWGOop76MrGStvv0XtRyXtx2UyUaVzYVXC8IpVX5rFi/wBt7o/c1CWt0tMNItTu8x5JtO0pBiVc3C4ZJ5kVWxMfK5G20lRjVcqJeyXshAO3vRfVVXoRf3CY5X+D6v8ADVHwnmWDzRabHmrM3e5LzWeTRuS2dCmytqODUEc7XaDpLyNYjbNtfvXqt+6TiJiZ+zJ+FU+4l98ZoEo1mGuLJw16bJY7TaN5AAY1gAAAAAAAAAAAAAAAAAABBs8eMdi8MfGxbOqXNgTxV7t/VosVPKJyUbn1xjhVZFSsXZBHpu8eVb2Xoaxi+Wa9Hj480fLmryTtVWZIsXyd4BhlFWW21D6hHLzI5qRepj16yO9BemcPJvg2T8cTU20bad3W1Ejevmkcp3c+XgvSO8+v7Zq13iVGNcrFuxbKm1F5FTcpqvJvFkx2khqW/tY2vW3E5U7pOp106jKZemYvGOGUUlM9dtPJdPu5buT86SGbxLHxY4t2lPDO07LKUjOQmSLMl6dFc1FnmTWTyKndK93dKy/0WqtkTmvvVSTA4UXmKzWPNp281NZys4Tn1yUEL3R00MkbalY1VHybWrIy6bUajVVLJvW/MW7h8kUsTHYcrFiVqavV20NHi0dHZboM5ZzsIfhGKVGuRbTPWoYvErZNq26HaTfJPKwTKiqycW+EzPi23VqLeNV/eY67V6bXO1bRRlxV9nO3L+WeMnDad2n8TwqLGY1hxKNsrHb2vS6dKci86bTqZM5OR5KwcGoVcrEe97dJbuTTcrtG/Ha9r8xWuTefVbozKSJLbtdAi7Od0aqvnavUWxQYhHikbZqF7ZI3ppNc1boqf/bLcVjmZcWXDHDbp+F1bVtzhzvdoIqu3JtXqMjVVRwuR8jt73OkXpcqu/malyrq+A0FTKmzQgmcnSjHW9djKqJbYdHwuvK0/RTnno+k6zM4nwDFGsXdPHJD1oiSN+EqeURzDMI4dR1c6JtpuDu6pJHMd70XqOtgWI9h6qGoT9lLHIvQ1yK5OtLp1nRyxGSlqeuimvKYleOezE+BYZqmrtqJWR8+i28q/DROsoAtHPzimvqKemYuyON0y25ZXaKeqJfSIJgGE9k21Tl3U9LLUdbVY1P41XqM+iiMeCJnzTyc7PJL8zH1WvwxWL+ynkZ1ORkn/sUoMuTMBVXjq4l+a6KRE8dr2r8NB4hXfBM9tjF8Sw8r/B9X+GqPhPMsGp8r/B9X+GqPhPMsFHhfw2+qefrCe5k/CqfcS++M0CZ+zJ+FU+4l98ZoEyeI/wC77J4fhAAc5cAAAAAAAAAAAAAAAAAAD4q23mVsqMX7PVs9TvSWRzm+Incxp6DWmhM5GM9g8MqJGrZzmalnLpS9xdOdEcrvJMzna8Mx8rX+zNmnpD0MnkjWrg7IORkSSxukc7cjGuRzr25US3WXvj2XuG4xSzU61cXy0Uke1H73NVEXveVUUzuq23nzTTlTzm7Npq5rRaZnkrrfhjZ9TbvJ5mZxjsZibYnrZtSx0PNpJ3bF/I5vlkDRb7js4dXOwyaOeDvonslb0scjkT1FuWntKTXvCNZ2ndrYHm1uLaNE+rorL8g6ojumxfk1e26cm4iWSueKkxtqMxRUpJdiKki/IqvK2TcnQ63WfL1w3tE2rHTq2zaI5SkeVmR8GWMOqxFFRW3WORuyRirvVq8aLZLouxbJyIqUPlrm6qMi1R8ypLC5dFsrEVNu2zXtXvFVE5VTn4jSEFS2qajqdzXtXcrVRyedCuM8mVlPHRPoYntkmlcy7WqjtW1j2vVz7d6vcWRN/dciGzRZstbxSOcduyvJWsxuowsbMplM/D6zgUiqsVSjlRqrsbKxquRycl2tVF5bN5CuSW5qaB1di1Pqr2jV8z15GtY5NvS5zU8o7OprFsVt+zPSdrRsuPOxVcFwip/fRkaeXIxq+pVM3l759arU4dHGn7SoYnU1kjvejSiDL4bXbDv3lPNPvLLzW4R2Ww7FI0S6yRsjb4zWSub+ZWlZ991l5ZhoNGhnf9KoVPRii/UpT2UWH9iayen4oppGJ4qOXR/LYswZN82Sv0/Ty0e7EvmN4w7HJUlqN6Rwxb7/AOVGxl+tWq7yieZscI1+GYpM5O/gfTtXxYpHu/jZ5itDQWa7CNTgjWuTbUJNIvlq5jfyNaea20Y8URHeP2Y43sz7e5ZeYeq1ddNF9ODS645GfykUrNqWRL8iEzzQ1XBsXgTdrGyx+eNzk9bEL9VXiw2j5I0n3oXrlf4Pq/w1R8J5lg1Plf4Pq/w1R8J5lgw+F/Db6rc/WE9zJ+FU+4l98ZoEztmixKLCsSSTEJGRM1MrdKR6NbdVZZLrsvsXzF3f43oPttL/AMiP+pm8QpacvKPJPFMcL2weJ/jeg+20v/Ij/qevBO2qa2SncjmvRHNc1btVqpdFRU3oqKc6a2r1hbvEuQAEXoAAAAAAAAAAAAAAACoM/eMf6eiYv0ql6dF44/fL5ioDTuN5AUWUUuvxWFZJFRGaWtlb3Lb2REa5ETevFxnQ7UeGfZvbz/rOxp9bixY4ptP4/bPfFa07otmLwNk1NUVFUxr9OVsTdNqOskbdJVS+7bL+Us3sPB9TF/tt/ofjBcDhyehSnwtmrjRXORuk521y3VbuVVXbznfOdnzTkyTaF1a7RsoDPVg7cMxBslO1Gtmha6zURE0mKrHWROZGecgBqbKDJGlyp0OzMWs1elod29ttPR0u8cl+9TfyHj9qPDPs3t5/1nSweIUpjitonePXdTbFMzvDxsg8WXGMnpY9rnwRVFMqJtWyRudGiJ4j2p1FEps9xqjJ/JOmyWR6YPHq0kVqvTWPfdW3svduW29dx+MZyLo8oFvidPG9y/PRNGT02Wd6yrDraYr2mInaZ39f9e2xzMQy21dHvdnQfN24vyozG0Eq3idUR8zZWqn52KvrP3R5kcPplvNr5eZ8qIns2tX1m3/I4fn/AAr9jZRmF4TLjcqQYbG6V7tzWpxcqrua3nWyGhM3WQTci4VWdUfUS2WV6bkRN0bL/NS+/jXbyIkhwnA4MCZq8LiZC3jRjUS68rl3uXnW53jnarWzmjhryj+11McV5qfz/wBV/pIk/wC9Ivs2p73FQmosfyJpMp3tkxiLWOY3QauskbZL3tZjkTeeX2o8M+ze3n/WaNNrseLHFJifX3Qvim07ujmSg1WFI76c0rvMqM/8Ct88mHcBxV70TZPHHMnTbVr64r9ZfOD4NFgELafDGaEbNJWt0nOtpOVy7XKqrtVeM6GP5FUmU72yYxFrHMarGrrJG2aq3t3Dkvt5TNi1VaZ7ZJ6Tunam9dmXbKve7+LpNYYJh/Yqmhp0/ZRRxeg1Gr7jwIc1OGwOa+Om2tVHJeaZdrVumxX2XahLT3WaqueIiu/Ix0mvVkeuh4PLIxfmPez0XKn8j1MiqrgWJUj91qiJF6HuRi+pyl8VOavDat7pJqe7nuc9y66ZLucquVbI+ybVXcfmLNRhsDkfHT2Vqo5F182xUW6L3/KhtnxHFau0xPT5ftX7G2+718rvB9X+Gn+E8ywa4rKRtfG+GpTSZI10b0uqXa9Fa5LptTYq7iK9qTDPs3t5/wBZj0eqpgiYtE808mObdGcRc0d2o8M+ze3n/WO1Hhn2b28/6zd/k8Xafx+1fsbM43NS5GeDqP8ADQfCYeR2pMM+ze3n/WSqio24fGyGlTRZG1sbEuq2a1Ea1LrtXYibzDrNVTPWIrE8lmOk16uYAHOXAAAAAAAAAAAAAAAAAAAAAAAAAAAAAAAAAAAAAAAAAAAAAAAAAAA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304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1E5F9F"/>
              </a:solidFill>
              <a:latin typeface="Arial" charset="0"/>
              <a:cs typeface="Arial" charset="0"/>
            </a:endParaRPr>
          </a:p>
        </p:txBody>
      </p:sp>
      <p:sp>
        <p:nvSpPr>
          <p:cNvPr id="40970" name="AutoShape 10" descr="data:image/jpeg;base64,/9j/4AAQSkZJRgABAQAAAQABAAD/2wCEAAkGBhQGEBUPBxQUEhUSFhUQFBUSEhcWExgVFBcVFhYUFRgYICYeFxklGxIVHzIhIygrLDAsFR4xNTAqNSYrLSkBCQoKDgwOGg8PGi8lHiUqLDUqLDUsLSwpLCozNDQuLSktKTQsMCwsLCksMjUpKSwsKSwsLCksLCksKSw1LCwpLP/AABEIAJ8BPgMBIgACEQEDEQH/xAAcAAEAAwADAQEAAAAAAAAAAAAABgcIAwQFAQL/xABMEAABAwIBBgYNCQYFBQAAAAAAAQIDBBEFBgcSEyExFEFRYXGBFRciMjVygpGSoaOxsyNCUlNUc3Si0kNissHR0xYzNJOUJWPCw/D/xAAaAQEAAwEBAQAAAAAAAAAAAAAAAgMEBQEG/8QALREBAAIBAgQDCAIDAAAAAAAAAAECAwQREiExUQVB8BMiMmFxgaHRkbEVM/H/2gAMAwEAAhEDEQA/ALxAAAAAAAAAAAAAAAAAAAAAAAAAAAAAAAAAAAAAAAAAAAAAAAAAAAAAAAAAAAAAAAAAAAAAAAAAAAAAAAAAAAAAAAAAAAAAAAAAAAAAAAAAAAAAAAAAAAAAAAAAAAAAAAAAAAAAAAAAAAAAAAAAAAAAAAAAAAAAAAAAAAAAAAAAAAA4K6sbh8T5p9jY2Okcv7rEVy+pBHMQ3Hc79JgFRJS1DJ3uiVGuWNsasvZFVEVXouy9t29FOh296L6qq9CL+4UhX1rsSlfPUd9K90rvGe5XL61OA+hr4di2jfqyTms0pkjnGpss5HxYe2Vjo2pIqStal230V0dFztyqnpISozTmzxjsLilO9y2bI7g7+iXuUv0P0F6jSxy9ZgjDfavSYX47cUcw4qmpbRsWSpc1jGppOc9Ua1ETjVV2IhylCZzsqJsrq5aDC0e+KF6xtjjRXLJKzY96o3eiLdE4ktfjKtPgnNbbpHnL29uGEyxvPjS0Cq3C45KlU+d/lxdTnIrl9G3ORyTP7Oq/J0sKJyLI9V89k9x4lBmbxGtS8kccN+KWVL+ZiOt1n7qszGIU6XhbDNbiimS+zi7tGp6zq1w6OvLeJ+/qFE2ySlGH5/WuVExKkc1ON0MqOX0Xo3+IsvAMeiylp21OHKqsfdE0mq1yK1Va5FReNFRTL2J4PNgr9XicT4XcSSNVL87V3OTnS5e2ZRf+ktv9bNb0inW6bFTHF8ff7JY72mdpTwhGUOdulybqX0lWydz4tFHLG2NW901r9iq9F3OTiJuZdy5quGYnVv3/AC8jU6GO0E9TEM2iwVzXmLdIhPJaaxyW1296L6qq9CL+4TLJjKWLKynSqoEcjVc5lnoiPRWLZUVEVU5F37lQyuXNmDxPTiqaVy949k7U5pG6DvXE30jVq9Fjx45tTyQx5JmdpWwV3U58KKme5mrqXaDnMu1keiuiqpdLybltcmOU2J9haOeo3LFE96eMjV0U9KyGVOkp0OlrmiZullvNei9u3vRfVVXoRf3Cf4bXtxWGOop76MrGStvv0XtRyXtx2UyUaVzYVXC8IpVX5rFi/wBt7o/c1CWt0tMNItTu8x5JtO0pBiVc3C4ZJ5kVWxMfK5G20lRjVcqJeyXshAO3vRfVVXoRf3CY5X+D6v8ADVHwnmWDzRabHmrM3e5LzWeTRuS2dCmytqODUEc7XaDpLyNYjbNtfvXqt+6TiJiZ+zJ+FU+4l98ZoEo1mGuLJw16bJY7TaN5AAY1gAAAAAAAAAAAAAAAAAABBs8eMdi8MfGxbOqXNgTxV7t/VosVPKJyUbn1xjhVZFSsXZBHpu8eVb2Xoaxi+Wa9Hj480fLmryTtVWZIsXyd4BhlFWW21D6hHLzI5qRepj16yO9BemcPJvg2T8cTU20bad3W1Ejevmkcp3c+XgvSO8+v7Zq13iVGNcrFuxbKm1F5FTcpqvJvFkx2khqW/tY2vW3E5U7pOp106jKZemYvGOGUUlM9dtPJdPu5buT86SGbxLHxY4t2lPDO07LKUjOQmSLMl6dFc1FnmTWTyKndK93dKy/0WqtkTmvvVSTA4UXmKzWPNp281NZys4Tn1yUEL3R00MkbalY1VHybWrIy6bUajVVLJvW/MW7h8kUsTHYcrFiVqavV20NHi0dHZboM5ZzsIfhGKVGuRbTPWoYvErZNq26HaTfJPKwTKiqycW+EzPi23VqLeNV/eY67V6bXO1bRRlxV9nO3L+WeMnDad2n8TwqLGY1hxKNsrHb2vS6dKci86bTqZM5OR5KwcGoVcrEe97dJbuTTcrtG/Ha9r8xWuTefVbozKSJLbtdAi7Od0aqvnavUWxQYhHikbZqF7ZI3ppNc1boqf/bLcVjmZcWXDHDbp+F1bVtzhzvdoIqu3JtXqMjVVRwuR8jt73OkXpcqu/malyrq+A0FTKmzQgmcnSjHW9djKqJbYdHwuvK0/RTnno+k6zM4nwDFGsXdPHJD1oiSN+EqeURzDMI4dR1c6JtpuDu6pJHMd70XqOtgWI9h6qGoT9lLHIvQ1yK5OtLp1nRyxGSlqeuimvKYleOezE+BYZqmrtqJWR8+i28q/DROsoAtHPzimvqKemYuyON0y25ZXaKeqJfSIJgGE9k21Tl3U9LLUdbVY1P41XqM+iiMeCJnzTyc7PJL8zH1WvwxWL+ynkZ1ORkn/sUoMuTMBVXjq4l+a6KRE8dr2r8NB4hXfBM9tjF8Sw8r/B9X+GqPhPMsGp8r/B9X+GqPhPMsFHhfw2+qefrCe5k/CqfcS++M0CZ+zJ+FU+4l98ZoEyeI/wC77J4fhAAc5cAAAAAAAAAAAAAAAAAAD4q23mVsqMX7PVs9TvSWRzm+Incxp6DWmhM5GM9g8MqJGrZzmalnLpS9xdOdEcrvJMzna8Mx8rX+zNmnpD0MnkjWrg7IORkSSxukc7cjGuRzr25US3WXvj2XuG4xSzU61cXy0Uke1H73NVEXveVUUzuq23nzTTlTzm7Npq5rRaZnkrrfhjZ9TbvJ5mZxjsZibYnrZtSx0PNpJ3bF/I5vlkDRb7js4dXOwyaOeDvonslb0scjkT1FuWntKTXvCNZ2ndrYHm1uLaNE+rorL8g6ojumxfk1e26cm4iWSueKkxtqMxRUpJdiKki/IqvK2TcnQ63WfL1w3tE2rHTq2zaI5SkeVmR8GWMOqxFFRW3WORuyRirvVq8aLZLouxbJyIqUPlrm6qMi1R8ypLC5dFsrEVNu2zXtXvFVE5VTn4jSEFS2qajqdzXtXcrVRyedCuM8mVlPHRPoYntkmlcy7WqjtW1j2vVz7d6vcWRN/dciGzRZstbxSOcduyvJWsxuowsbMplM/D6zgUiqsVSjlRqrsbKxquRycl2tVF5bN5CuSW5qaB1di1Pqr2jV8z15GtY5NvS5zU8o7OprFsVt+zPSdrRsuPOxVcFwip/fRkaeXIxq+pVM3l759arU4dHGn7SoYnU1kjvejSiDL4bXbDv3lPNPvLLzW4R2Ww7FI0S6yRsjb4zWSub+ZWlZ991l5ZhoNGhnf9KoVPRii/UpT2UWH9iayen4oppGJ4qOXR/LYswZN82Sv0/Ty0e7EvmN4w7HJUlqN6Rwxb7/AOVGxl+tWq7yieZscI1+GYpM5O/gfTtXxYpHu/jZ5itDQWa7CNTgjWuTbUJNIvlq5jfyNaea20Y8URHeP2Y43sz7e5ZeYeq1ddNF9ODS645GfykUrNqWRL8iEzzQ1XBsXgTdrGyx+eNzk9bEL9VXiw2j5I0n3oXrlf4Pq/w1R8J5lg1Plf4Pq/w1R8J5lgw+F/Db6rc/WE9zJ+FU+4l98ZoEztmixKLCsSSTEJGRM1MrdKR6NbdVZZLrsvsXzF3f43oPttL/AMiP+pm8QpacvKPJPFMcL2weJ/jeg+20v/Ij/qevBO2qa2SncjmvRHNc1btVqpdFRU3oqKc6a2r1hbvEuQAEXoAAAAAAAAAAAAAAACoM/eMf6eiYv0ql6dF44/fL5ioDTuN5AUWUUuvxWFZJFRGaWtlb3Lb2REa5ETevFxnQ7UeGfZvbz/rOxp9bixY4ptP4/bPfFa07otmLwNk1NUVFUxr9OVsTdNqOskbdJVS+7bL+Us3sPB9TF/tt/ofjBcDhyehSnwtmrjRXORuk521y3VbuVVXbznfOdnzTkyTaF1a7RsoDPVg7cMxBslO1Gtmha6zURE0mKrHWROZGecgBqbKDJGlyp0OzMWs1elod29ttPR0u8cl+9TfyHj9qPDPs3t5/1nSweIUpjitonePXdTbFMzvDxsg8WXGMnpY9rnwRVFMqJtWyRudGiJ4j2p1FEps9xqjJ/JOmyWR6YPHq0kVqvTWPfdW3svduW29dx+MZyLo8oFvidPG9y/PRNGT02Wd6yrDraYr2mInaZ39f9e2xzMQy21dHvdnQfN24vyozG0Eq3idUR8zZWqn52KvrP3R5kcPplvNr5eZ8qIns2tX1m3/I4fn/AAr9jZRmF4TLjcqQYbG6V7tzWpxcqrua3nWyGhM3WQTci4VWdUfUS2WV6bkRN0bL/NS+/jXbyIkhwnA4MCZq8LiZC3jRjUS68rl3uXnW53jnarWzmjhryj+11McV5qfz/wBV/pIk/wC9Ivs2p73FQmosfyJpMp3tkxiLWOY3QauskbZL3tZjkTeeX2o8M+ze3n/WaNNrseLHFJifX3Qvim07ujmSg1WFI76c0rvMqM/8Ct88mHcBxV70TZPHHMnTbVr64r9ZfOD4NFgELafDGaEbNJWt0nOtpOVy7XKqrtVeM6GP5FUmU72yYxFrHMarGrrJG2aq3t3Dkvt5TNi1VaZ7ZJ6Tunam9dmXbKve7+LpNYYJh/Yqmhp0/ZRRxeg1Gr7jwIc1OGwOa+Om2tVHJeaZdrVumxX2XahLT3WaqueIiu/Ix0mvVkeuh4PLIxfmPez0XKn8j1MiqrgWJUj91qiJF6HuRi+pyl8VOavDat7pJqe7nuc9y66ZLucquVbI+ybVXcfmLNRhsDkfHT2Vqo5F182xUW6L3/KhtnxHFau0xPT5ftX7G2+718rvB9X+Gn+E8ywa4rKRtfG+GpTSZI10b0uqXa9Fa5LptTYq7iK9qTDPs3t5/wBZj0eqpgiYtE808mObdGcRc0d2o8M+ze3n/WO1Hhn2b28/6zd/k8Xafx+1fsbM43NS5GeDqP8ADQfCYeR2pMM+ze3n/WSqio24fGyGlTRZG1sbEuq2a1Ea1LrtXYibzDrNVTPWIrE8lmOk16uYAHOXAAAAAAAAAAAAAAAAAAAAAAAAAAAAAAAAAAAAAAAAAAAAAAAAAAA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457325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1E5F9F"/>
              </a:solidFill>
              <a:latin typeface="Arial" charset="0"/>
              <a:cs typeface="Arial" charset="0"/>
            </a:endParaRPr>
          </a:p>
        </p:txBody>
      </p:sp>
      <p:sp>
        <p:nvSpPr>
          <p:cNvPr id="40971" name="AutoShape 12" descr="data:image/jpeg;base64,/9j/4AAQSkZJRgABAQAAAQABAAD/2wCEAAkGBhQGEBUPBxQUEhUSFhUQFBUSEhcWExgVFBcVFhYUFRgYICYeFxklGxIVHzIhIygrLDAsFR4xNTAqNSYrLSkBCQoKDgwOGg8PGi8lHiUqLDUqLDUsLSwpLCozNDQuLSktKTQsMCwsLCksMjUpKSwsKSwsLCksLCksKSw1LCwpLP/AABEIAJ8BPgMBIgACEQEDEQH/xAAcAAEAAwADAQEAAAAAAAAAAAAABgcIAwQFAQL/xABMEAABAwIBBgYNCQYFBQAAAAAAAQIDBBEFBgcSEyExFEFRYXGBFRciMjVygpGSoaOxsyNCUlNUc3Si0kNissHR0xYzNJOUJWPCw/D/xAAaAQEAAwEBAQAAAAAAAAAAAAAAAgMEBQEG/8QALREBAAIBAgQDCAIDAAAAAAAAAAECAwQREiExUQVB8BMiMmFxgaHRkbEVM/H/2gAMAwEAAhEDEQA/ALxAAAAAAAAAAAAAAAAAAAAAAAAAAAAAAAAAAAAAAAAAAAAAAAAAAAAAAAAAAAAAAAAAAAAAAAAAAAAAAAAAAAAAAAAAAAAAAAAAAAAAAAAAAAAAAAAAAAAAAAAAAAAAAAAAAAAAAAAAAAAAAAAAAAAAAAAAAAAAAAAAAAAAAAAAAAA4K6sbh8T5p9jY2Okcv7rEVy+pBHMQ3Hc79JgFRJS1DJ3uiVGuWNsasvZFVEVXouy9t29FOh296L6qq9CL+4UhX1rsSlfPUd9K90rvGe5XL61OA+hr4di2jfqyTms0pkjnGpss5HxYe2Vjo2pIqStal230V0dFztyqnpISozTmzxjsLilO9y2bI7g7+iXuUv0P0F6jSxy9ZgjDfavSYX47cUcw4qmpbRsWSpc1jGppOc9Ua1ETjVV2IhylCZzsqJsrq5aDC0e+KF6xtjjRXLJKzY96o3eiLdE4ktfjKtPgnNbbpHnL29uGEyxvPjS0Cq3C45KlU+d/lxdTnIrl9G3ORyTP7Oq/J0sKJyLI9V89k9x4lBmbxGtS8kccN+KWVL+ZiOt1n7qszGIU6XhbDNbiimS+zi7tGp6zq1w6OvLeJ+/qFE2ySlGH5/WuVExKkc1ON0MqOX0Xo3+IsvAMeiylp21OHKqsfdE0mq1yK1Va5FReNFRTL2J4PNgr9XicT4XcSSNVL87V3OTnS5e2ZRf+ktv9bNb0inW6bFTHF8ff7JY72mdpTwhGUOdulybqX0lWydz4tFHLG2NW901r9iq9F3OTiJuZdy5quGYnVv3/AC8jU6GO0E9TEM2iwVzXmLdIhPJaaxyW1296L6qq9CL+4TLJjKWLKynSqoEcjVc5lnoiPRWLZUVEVU5F37lQyuXNmDxPTiqaVy949k7U5pG6DvXE30jVq9Fjx45tTyQx5JmdpWwV3U58KKme5mrqXaDnMu1keiuiqpdLybltcmOU2J9haOeo3LFE96eMjV0U9KyGVOkp0OlrmiZullvNei9u3vRfVVXoRf3Cf4bXtxWGOop76MrGStvv0XtRyXtx2UyUaVzYVXC8IpVX5rFi/wBt7o/c1CWt0tMNItTu8x5JtO0pBiVc3C4ZJ5kVWxMfK5G20lRjVcqJeyXshAO3vRfVVXoRf3CY5X+D6v8ADVHwnmWDzRabHmrM3e5LzWeTRuS2dCmytqODUEc7XaDpLyNYjbNtfvXqt+6TiJiZ+zJ+FU+4l98ZoEo1mGuLJw16bJY7TaN5AAY1gAAAAAAAAAAAAAAAAAABBs8eMdi8MfGxbOqXNgTxV7t/VosVPKJyUbn1xjhVZFSsXZBHpu8eVb2Xoaxi+Wa9Hj480fLmryTtVWZIsXyd4BhlFWW21D6hHLzI5qRepj16yO9BemcPJvg2T8cTU20bad3W1Ejevmkcp3c+XgvSO8+v7Zq13iVGNcrFuxbKm1F5FTcpqvJvFkx2khqW/tY2vW3E5U7pOp106jKZemYvGOGUUlM9dtPJdPu5buT86SGbxLHxY4t2lPDO07LKUjOQmSLMl6dFc1FnmTWTyKndK93dKy/0WqtkTmvvVSTA4UXmKzWPNp281NZys4Tn1yUEL3R00MkbalY1VHybWrIy6bUajVVLJvW/MW7h8kUsTHYcrFiVqavV20NHi0dHZboM5ZzsIfhGKVGuRbTPWoYvErZNq26HaTfJPKwTKiqycW+EzPi23VqLeNV/eY67V6bXO1bRRlxV9nO3L+WeMnDad2n8TwqLGY1hxKNsrHb2vS6dKci86bTqZM5OR5KwcGoVcrEe97dJbuTTcrtG/Ha9r8xWuTefVbozKSJLbtdAi7Od0aqvnavUWxQYhHikbZqF7ZI3ppNc1boqf/bLcVjmZcWXDHDbp+F1bVtzhzvdoIqu3JtXqMjVVRwuR8jt73OkXpcqu/malyrq+A0FTKmzQgmcnSjHW9djKqJbYdHwuvK0/RTnno+k6zM4nwDFGsXdPHJD1oiSN+EqeURzDMI4dR1c6JtpuDu6pJHMd70XqOtgWI9h6qGoT9lLHIvQ1yK5OtLp1nRyxGSlqeuimvKYleOezE+BYZqmrtqJWR8+i28q/DROsoAtHPzimvqKemYuyON0y25ZXaKeqJfSIJgGE9k21Tl3U9LLUdbVY1P41XqM+iiMeCJnzTyc7PJL8zH1WvwxWL+ynkZ1ORkn/sUoMuTMBVXjq4l+a6KRE8dr2r8NB4hXfBM9tjF8Sw8r/B9X+GqPhPMsGp8r/B9X+GqPhPMsFHhfw2+qefrCe5k/CqfcS++M0CZ+zJ+FU+4l98ZoEyeI/wC77J4fhAAc5cAAAAAAAAAAAAAAAAAAD4q23mVsqMX7PVs9TvSWRzm+Incxp6DWmhM5GM9g8MqJGrZzmalnLpS9xdOdEcrvJMzna8Mx8rX+zNmnpD0MnkjWrg7IORkSSxukc7cjGuRzr25US3WXvj2XuG4xSzU61cXy0Uke1H73NVEXveVUUzuq23nzTTlTzm7Npq5rRaZnkrrfhjZ9TbvJ5mZxjsZibYnrZtSx0PNpJ3bF/I5vlkDRb7js4dXOwyaOeDvonslb0scjkT1FuWntKTXvCNZ2ndrYHm1uLaNE+rorL8g6ojumxfk1e26cm4iWSueKkxtqMxRUpJdiKki/IqvK2TcnQ63WfL1w3tE2rHTq2zaI5SkeVmR8GWMOqxFFRW3WORuyRirvVq8aLZLouxbJyIqUPlrm6qMi1R8ypLC5dFsrEVNu2zXtXvFVE5VTn4jSEFS2qajqdzXtXcrVRyedCuM8mVlPHRPoYntkmlcy7WqjtW1j2vVz7d6vcWRN/dciGzRZstbxSOcduyvJWsxuowsbMplM/D6zgUiqsVSjlRqrsbKxquRycl2tVF5bN5CuSW5qaB1di1Pqr2jV8z15GtY5NvS5zU8o7OprFsVt+zPSdrRsuPOxVcFwip/fRkaeXIxq+pVM3l759arU4dHGn7SoYnU1kjvejSiDL4bXbDv3lPNPvLLzW4R2Ww7FI0S6yRsjb4zWSub+ZWlZ991l5ZhoNGhnf9KoVPRii/UpT2UWH9iayen4oppGJ4qOXR/LYswZN82Sv0/Ty0e7EvmN4w7HJUlqN6Rwxb7/AOVGxl+tWq7yieZscI1+GYpM5O/gfTtXxYpHu/jZ5itDQWa7CNTgjWuTbUJNIvlq5jfyNaea20Y8URHeP2Y43sz7e5ZeYeq1ddNF9ODS645GfykUrNqWRL8iEzzQ1XBsXgTdrGyx+eNzk9bEL9VXiw2j5I0n3oXrlf4Pq/w1R8J5lg1Plf4Pq/w1R8J5lgw+F/Db6rc/WE9zJ+FU+4l98ZoEztmixKLCsSSTEJGRM1MrdKR6NbdVZZLrsvsXzF3f43oPttL/AMiP+pm8QpacvKPJPFMcL2weJ/jeg+20v/Ij/qevBO2qa2SncjmvRHNc1btVqpdFRU3oqKc6a2r1hbvEuQAEXoAAAAAAAAAAAAAAACoM/eMf6eiYv0ql6dF44/fL5ioDTuN5AUWUUuvxWFZJFRGaWtlb3Lb2REa5ETevFxnQ7UeGfZvbz/rOxp9bixY4ptP4/bPfFa07otmLwNk1NUVFUxr9OVsTdNqOskbdJVS+7bL+Us3sPB9TF/tt/ofjBcDhyehSnwtmrjRXORuk521y3VbuVVXbznfOdnzTkyTaF1a7RsoDPVg7cMxBslO1Gtmha6zURE0mKrHWROZGecgBqbKDJGlyp0OzMWs1elod29ttPR0u8cl+9TfyHj9qPDPs3t5/1nSweIUpjitonePXdTbFMzvDxsg8WXGMnpY9rnwRVFMqJtWyRudGiJ4j2p1FEps9xqjJ/JOmyWR6YPHq0kVqvTWPfdW3svduW29dx+MZyLo8oFvidPG9y/PRNGT02Wd6yrDraYr2mInaZ39f9e2xzMQy21dHvdnQfN24vyozG0Eq3idUR8zZWqn52KvrP3R5kcPplvNr5eZ8qIns2tX1m3/I4fn/AAr9jZRmF4TLjcqQYbG6V7tzWpxcqrua3nWyGhM3WQTci4VWdUfUS2WV6bkRN0bL/NS+/jXbyIkhwnA4MCZq8LiZC3jRjUS68rl3uXnW53jnarWzmjhryj+11McV5qfz/wBV/pIk/wC9Ivs2p73FQmosfyJpMp3tkxiLWOY3QauskbZL3tZjkTeeX2o8M+ze3n/WaNNrseLHFJifX3Qvim07ujmSg1WFI76c0rvMqM/8Ct88mHcBxV70TZPHHMnTbVr64r9ZfOD4NFgELafDGaEbNJWt0nOtpOVy7XKqrtVeM6GP5FUmU72yYxFrHMarGrrJG2aq3t3Dkvt5TNi1VaZ7ZJ6Tunam9dmXbKve7+LpNYYJh/Yqmhp0/ZRRxeg1Gr7jwIc1OGwOa+Om2tVHJeaZdrVumxX2XahLT3WaqueIiu/Ix0mvVkeuh4PLIxfmPez0XKn8j1MiqrgWJUj91qiJF6HuRi+pyl8VOavDat7pJqe7nuc9y66ZLucquVbI+ybVXcfmLNRhsDkfHT2Vqo5F182xUW6L3/KhtnxHFau0xPT5ftX7G2+718rvB9X+Gn+E8ywa4rKRtfG+GpTSZI10b0uqXa9Fa5LptTYq7iK9qTDPs3t5/wBZj0eqpgiYtE808mObdGcRc0d2o8M+ze3n/WO1Hhn2b28/6zd/k8Xafx+1fsbM43NS5GeDqP8ADQfCYeR2pMM+ze3n/WSqio24fGyGlTRZG1sbEuq2a1Ea1LrtXYibzDrNVTPWIrE8lmOk16uYAHOXAAAAAAAAAAAAAAAAAAAAAAAAAAAAAAAAAAAAAAAAAAAAAAAAAAA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609725" y="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1E5F9F"/>
              </a:solidFill>
              <a:latin typeface="Arial" charset="0"/>
              <a:cs typeface="Arial" charset="0"/>
            </a:endParaRPr>
          </a:p>
        </p:txBody>
      </p:sp>
      <p:sp>
        <p:nvSpPr>
          <p:cNvPr id="40972" name="AutoShape 14" descr="data:image/jpeg;base64,/9j/4AAQSkZJRgABAQAAAQABAAD/2wCEAAkGBhQGEBUPBxQUEhUSFhUQFBUSEhcWExgVFBcVFhYUFRgYICYeFxklGxIVHzIhIygrLDAsFR4xNTAqNSYrLSkBCQoKDgwOGg8PGi8lHiUqLDUqLDUsLSwpLCozNDQuLSktKTQsMCwsLCksMjUpKSwsKSwsLCksLCksKSw1LCwpLP/AABEIAJ8BPgMBIgACEQEDEQH/xAAcAAEAAwADAQEAAAAAAAAAAAAABgcIAwQFAQL/xABMEAABAwIBBgYNCQYFBQAAAAAAAQIDBBEFBgcSEyExFEFRYXGBFRciMjVygpGSoaOxsyNCUlNUc3Si0kNissHR0xYzNJOUJWPCw/D/xAAaAQEAAwEBAQAAAAAAAAAAAAAAAgMEBQEG/8QALREBAAIBAgQDCAIDAAAAAAAAAAECAwQREiExUQVB8BMiMmFxgaHRkbEVM/H/2gAMAwEAAhEDEQA/ALxAAAAAAAAAAAAAAAAAAAAAAAAAAAAAAAAAAAAAAAAAAAAAAAAAAAAAAAAAAAAAAAAAAAAAAAAAAAAAAAAAAAAAAAAAAAAAAAAAAAAAAAAAAAAAAAAAAAAAAAAAAAAAAAAAAAAAAAAAAAAAAAAAAAAAAAAAAAAAAAAAAAAAAAAAAAA4K6sbh8T5p9jY2Okcv7rEVy+pBHMQ3Hc79JgFRJS1DJ3uiVGuWNsasvZFVEVXouy9t29FOh296L6qq9CL+4UhX1rsSlfPUd9K90rvGe5XL61OA+hr4di2jfqyTms0pkjnGpss5HxYe2Vjo2pIqStal230V0dFztyqnpISozTmzxjsLilO9y2bI7g7+iXuUv0P0F6jSxy9ZgjDfavSYX47cUcw4qmpbRsWSpc1jGppOc9Ua1ETjVV2IhylCZzsqJsrq5aDC0e+KF6xtjjRXLJKzY96o3eiLdE4ktfjKtPgnNbbpHnL29uGEyxvPjS0Cq3C45KlU+d/lxdTnIrl9G3ORyTP7Oq/J0sKJyLI9V89k9x4lBmbxGtS8kccN+KWVL+ZiOt1n7qszGIU6XhbDNbiimS+zi7tGp6zq1w6OvLeJ+/qFE2ySlGH5/WuVExKkc1ON0MqOX0Xo3+IsvAMeiylp21OHKqsfdE0mq1yK1Va5FReNFRTL2J4PNgr9XicT4XcSSNVL87V3OTnS5e2ZRf+ktv9bNb0inW6bFTHF8ff7JY72mdpTwhGUOdulybqX0lWydz4tFHLG2NW901r9iq9F3OTiJuZdy5quGYnVv3/AC8jU6GO0E9TEM2iwVzXmLdIhPJaaxyW1296L6qq9CL+4TLJjKWLKynSqoEcjVc5lnoiPRWLZUVEVU5F37lQyuXNmDxPTiqaVy949k7U5pG6DvXE30jVq9Fjx45tTyQx5JmdpWwV3U58KKme5mrqXaDnMu1keiuiqpdLybltcmOU2J9haOeo3LFE96eMjV0U9KyGVOkp0OlrmiZullvNei9u3vRfVVXoRf3Cf4bXtxWGOop76MrGStvv0XtRyXtx2UyUaVzYVXC8IpVX5rFi/wBt7o/c1CWt0tMNItTu8x5JtO0pBiVc3C4ZJ5kVWxMfK5G20lRjVcqJeyXshAO3vRfVVXoRf3CY5X+D6v8ADVHwnmWDzRabHmrM3e5LzWeTRuS2dCmytqODUEc7XaDpLyNYjbNtfvXqt+6TiJiZ+zJ+FU+4l98ZoEo1mGuLJw16bJY7TaN5AAY1gAAAAAAAAAAAAAAAAAABBs8eMdi8MfGxbOqXNgTxV7t/VosVPKJyUbn1xjhVZFSsXZBHpu8eVb2Xoaxi+Wa9Hj480fLmryTtVWZIsXyd4BhlFWW21D6hHLzI5qRepj16yO9BemcPJvg2T8cTU20bad3W1Ejevmkcp3c+XgvSO8+v7Zq13iVGNcrFuxbKm1F5FTcpqvJvFkx2khqW/tY2vW3E5U7pOp106jKZemYvGOGUUlM9dtPJdPu5buT86SGbxLHxY4t2lPDO07LKUjOQmSLMl6dFc1FnmTWTyKndK93dKy/0WqtkTmvvVSTA4UXmKzWPNp281NZys4Tn1yUEL3R00MkbalY1VHybWrIy6bUajVVLJvW/MW7h8kUsTHYcrFiVqavV20NHi0dHZboM5ZzsIfhGKVGuRbTPWoYvErZNq26HaTfJPKwTKiqycW+EzPi23VqLeNV/eY67V6bXO1bRRlxV9nO3L+WeMnDad2n8TwqLGY1hxKNsrHb2vS6dKci86bTqZM5OR5KwcGoVcrEe97dJbuTTcrtG/Ha9r8xWuTefVbozKSJLbtdAi7Od0aqvnavUWxQYhHikbZqF7ZI3ppNc1boqf/bLcVjmZcWXDHDbp+F1bVtzhzvdoIqu3JtXqMjVVRwuR8jt73OkXpcqu/malyrq+A0FTKmzQgmcnSjHW9djKqJbYdHwuvK0/RTnno+k6zM4nwDFGsXdPHJD1oiSN+EqeURzDMI4dR1c6JtpuDu6pJHMd70XqOtgWI9h6qGoT9lLHIvQ1yK5OtLp1nRyxGSlqeuimvKYleOezE+BYZqmrtqJWR8+i28q/DROsoAtHPzimvqKemYuyON0y25ZXaKeqJfSIJgGE9k21Tl3U9LLUdbVY1P41XqM+iiMeCJnzTyc7PJL8zH1WvwxWL+ynkZ1ORkn/sUoMuTMBVXjq4l+a6KRE8dr2r8NB4hXfBM9tjF8Sw8r/B9X+GqPhPMsGp8r/B9X+GqPhPMsFHhfw2+qefrCe5k/CqfcS++M0CZ+zJ+FU+4l98ZoEyeI/wC77J4fhAAc5cAAAAAAAAAAAAAAAAAAD4q23mVsqMX7PVs9TvSWRzm+Incxp6DWmhM5GM9g8MqJGrZzmalnLpS9xdOdEcrvJMzna8Mx8rX+zNmnpD0MnkjWrg7IORkSSxukc7cjGuRzr25US3WXvj2XuG4xSzU61cXy0Uke1H73NVEXveVUUzuq23nzTTlTzm7Npq5rRaZnkrrfhjZ9TbvJ5mZxjsZibYnrZtSx0PNpJ3bF/I5vlkDRb7js4dXOwyaOeDvonslb0scjkT1FuWntKTXvCNZ2ndrYHm1uLaNE+rorL8g6ojumxfk1e26cm4iWSueKkxtqMxRUpJdiKki/IqvK2TcnQ63WfL1w3tE2rHTq2zaI5SkeVmR8GWMOqxFFRW3WORuyRirvVq8aLZLouxbJyIqUPlrm6qMi1R8ypLC5dFsrEVNu2zXtXvFVE5VTn4jSEFS2qajqdzXtXcrVRyedCuM8mVlPHRPoYntkmlcy7WqjtW1j2vVz7d6vcWRN/dciGzRZstbxSOcduyvJWsxuowsbMplM/D6zgUiqsVSjlRqrsbKxquRycl2tVF5bN5CuSW5qaB1di1Pqr2jV8z15GtY5NvS5zU8o7OprFsVt+zPSdrRsuPOxVcFwip/fRkaeXIxq+pVM3l759arU4dHGn7SoYnU1kjvejSiDL4bXbDv3lPNPvLLzW4R2Ww7FI0S6yRsjb4zWSub+ZWlZ991l5ZhoNGhnf9KoVPRii/UpT2UWH9iayen4oppGJ4qOXR/LYswZN82Sv0/Ty0e7EvmN4w7HJUlqN6Rwxb7/AOVGxl+tWq7yieZscI1+GYpM5O/gfTtXxYpHu/jZ5itDQWa7CNTgjWuTbUJNIvlq5jfyNaea20Y8URHeP2Y43sz7e5ZeYeq1ddNF9ODS645GfykUrNqWRL8iEzzQ1XBsXgTdrGyx+eNzk9bEL9VXiw2j5I0n3oXrlf4Pq/w1R8J5lg1Plf4Pq/w1R8J5lgw+F/Db6rc/WE9zJ+FU+4l98ZoEztmixKLCsSSTEJGRM1MrdKR6NbdVZZLrsvsXzF3f43oPttL/AMiP+pm8QpacvKPJPFMcL2weJ/jeg+20v/Ij/qevBO2qa2SncjmvRHNc1btVqpdFRU3oqKc6a2r1hbvEuQAEXoAAAAAAAAAAAAAAACoM/eMf6eiYv0ql6dF44/fL5ioDTuN5AUWUUuvxWFZJFRGaWtlb3Lb2REa5ETevFxnQ7UeGfZvbz/rOxp9bixY4ptP4/bPfFa07otmLwNk1NUVFUxr9OVsTdNqOskbdJVS+7bL+Us3sPB9TF/tt/ofjBcDhyehSnwtmrjRXORuk521y3VbuVVXbznfOdnzTkyTaF1a7RsoDPVg7cMxBslO1Gtmha6zURE0mKrHWROZGecgBqbKDJGlyp0OzMWs1elod29ttPR0u8cl+9TfyHj9qPDPs3t5/1nSweIUpjitonePXdTbFMzvDxsg8WXGMnpY9rnwRVFMqJtWyRudGiJ4j2p1FEps9xqjJ/JOmyWR6YPHq0kVqvTWPfdW3svduW29dx+MZyLo8oFvidPG9y/PRNGT02Wd6yrDraYr2mInaZ39f9e2xzMQy21dHvdnQfN24vyozG0Eq3idUR8zZWqn52KvrP3R5kcPplvNr5eZ8qIns2tX1m3/I4fn/AAr9jZRmF4TLjcqQYbG6V7tzWpxcqrua3nWyGhM3WQTci4VWdUfUS2WV6bkRN0bL/NS+/jXbyIkhwnA4MCZq8LiZC3jRjUS68rl3uXnW53jnarWzmjhryj+11McV5qfz/wBV/pIk/wC9Ivs2p73FQmosfyJpMp3tkxiLWOY3QauskbZL3tZjkTeeX2o8M+ze3n/WaNNrseLHFJifX3Qvim07ujmSg1WFI76c0rvMqM/8Ct88mHcBxV70TZPHHMnTbVr64r9ZfOD4NFgELafDGaEbNJWt0nOtpOVy7XKqrtVeM6GP5FUmU72yYxFrHMarGrrJG2aq3t3Dkvt5TNi1VaZ7ZJ6Tunam9dmXbKve7+LpNYYJh/Yqmhp0/ZRRxeg1Gr7jwIc1OGwOa+Om2tVHJeaZdrVumxX2XahLT3WaqueIiu/Ix0mvVkeuh4PLIxfmPez0XKn8j1MiqrgWJUj91qiJF6HuRi+pyl8VOavDat7pJqe7nuc9y66ZLucquVbI+ybVXcfmLNRhsDkfHT2Vqo5F182xUW6L3/KhtnxHFau0xPT5ftX7G2+718rvB9X+Gn+E8ywa4rKRtfG+GpTSZI10b0uqXa9Fa5LptTYq7iK9qTDPs3t5/wBZj0eqpgiYtE808mObdGcRc0d2o8M+ze3n/WO1Hhn2b28/6zd/k8Xafx+1fsbM43NS5GeDqP8ADQfCYeR2pMM+ze3n/WSqio24fGyGlTRZG1sbEuq2a1Ea1LrtXYibzDrNVTPWIrE8lmOk16uYAHOXAAAAAAAAAAAAAAAAAAAAAAAAAAAAAAAAAAAAAAAAAAAAAAAAAAAAAAAAAAAAAAAAAAAAAAAAAAAAAAAAAAAAAAAAAAAAAAAAAAAAAAAAAAAAA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762125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1E5F9F"/>
              </a:solidFill>
              <a:latin typeface="Arial" charset="0"/>
              <a:cs typeface="Arial" charset="0"/>
            </a:endParaRPr>
          </a:p>
        </p:txBody>
      </p:sp>
      <p:pic>
        <p:nvPicPr>
          <p:cNvPr id="40973" name="Picture 16" descr="File:ASML Holding N.V. logo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-77715" r="-1454" b="107491"/>
          <a:stretch>
            <a:fillRect/>
          </a:stretch>
        </p:blipFill>
        <p:spPr bwMode="auto">
          <a:xfrm>
            <a:off x="1304925" y="-1828800"/>
            <a:ext cx="76200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18" descr="http://www.industrialbearings.com.au/uploads/pdf/S/SKF/SKF%20Logo/SKF-corp-logo-blu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03" y="2560687"/>
            <a:ext cx="1502166" cy="35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0" name="Picture 20" descr="TU Berli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6"/>
          <a:stretch/>
        </p:blipFill>
        <p:spPr bwMode="auto">
          <a:xfrm>
            <a:off x="6941584" y="4946874"/>
            <a:ext cx="954617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4" descr="data:image/jpeg;base64,/9j/4AAQSkZJRgABAQAAAQABAAD/2wCEAAkGBxQPEBAQEhQQFBAVFA4QEA8VEBUSEBQUFBUWGBQUFBQYHSggGRolGxQXIjEhJSkrLi4uFx8/ODMsNygtMCsBCgoKBQUFDgUFDisZExkrKysrKysrKysrKysrKysrKysrKysrKysrKysrKysrKysrKysrKysrKysrKysrKysrK//AABEIAI4BYwMBIgACEQEDEQH/xAAcAAEAAgMBAQEAAAAAAAAAAAAABwgBBAYFAwL/xABFEAABAwICAwsHCgYCAwAAAAABAAIDBBEFEgcTIQYUFjFBVGGBkZOhCCIyUXHR0hUXIzNSU2KClKJCcpKxssFDgyTC8f/EABQBAQAAAAAAAAAAAAAAAAAAAAD/xAAUEQEAAAAAAAAAAAAAAAAAAAAA/9oADAMBAAIRAxEAPwCcUREBERAREQEREBERAREQEREBERAREQEREBERAREQEREBERAREQEREBERAREQEREBERAREQEREBERAREQEREBERAREQEREBERAREQEREBERAREQEREBERAREQEREBERAREQEREBERAREQEREBERAREQEREBERARFgoPGxTdXRUkmqnqqeKSwcY3yNa6x4jYrU4fYbz6j79qrZpTxPfWMV0gN2iUwt9kIEezouwnrXKILfcPsN59R9+1OH2G8+o+/aqgogt9w+w3n1H37U4fYbz6j79qqCiC3/AA+w3n1H3zVjh9hvPqPv2qoKILfcPsN59R9833rPD7DefUffN96qAiC33D7DefUffNTh9hvPqPvmqoKILfcPsN59R981OH2G8+o++b71UFEFvuH2G8+o+/anD7DefUffNVQUQW/4fYbz6j79qxw+w3n1H37VUFbGH0hnlihb6cj44m/zPcGjxKC61NO2VjZGEOY4Nex44nNIuCD6rL6FfOlgEbGRt9FjWsaOhosP7LR3T4kKSiqqg/8AFDLIPaGnL42QefJu6w5pLXVtIHAlrmmZoII2EFY4fYbz6j79qqE9xJubknaSdpJPGSvyguLR7s6CeRkUVXTPleQ1kbZWuc4+oAL3Qqx6BcN1+LseRcQRTTX5ATZjev6TwVnAgyiIgIiICIiAiIgIiICIiAiIgIiICIiAiIgLTxiuFNTzzu2NiillcehjS4/2W4uF004lvfBqqxs6XV07fzuGb9ocgq3UzGR75HbXOc57j0uNz4lfJZKwg/TGkkAAknYANpPsC+/yfL91L3bvcur0QQxuxemfK+OOOLWTlz3BjbtaQ0XOy+Yg9Ss1wkpOdUvfx+9BTr5Pl+6l7t3uT5Pl+6l7t3uVxeElJzql7+P3pwkpOdUvfx+9BTr5Pl+6l7t3uT5Pl+6l7t3uVzKPF4JnZIpoJHWLsrJWvdYcZsDxbQt5BSX5Pl+6l7t3uXylhcw2c1zTx2cCDb2FXeKqhpgxLfOM1jr3bG5kDOgRtDXD+rMetBxiIshB9o6ORwu1kjh6wxxHaAv18ny/dS9273K2WjLDd64TQxEWcYWSvHEQ6X6Qg9PnLqEFJJKKRoJdHIAOMljgB12WurMeUBiepwkxA7Z5oo/yt+kd/gO1VnQF22hzDd84zRi12xl87/ZG0lv7sq4lSVoOxqjoKqpqKuZsR1TYorte6+d4c8jKDxZG9qCzKjXT7iepwh0V9tRLDEPXZp1jurzAOtex86eE88j7ub4FEGnPdhBiUtJHSyiWGJkj3PDXNbrHkC3nAG4DB/Ugi4rCLIQTx5NeG2irqo/xPigZ7GAud/m3sU1Lh9DGG73wakuPOlElQ7/scSz9mVdwgIiICIiAiIgIiICIiAiIgIiICIiAiIgIiIChLyk8SsyhpRxOdNO8fyhrGf5P7FNqrBp4xHX4xIwHzYI4YQOS9s7vF/ggjtERARdNQaP8RqImTRUkz4ntD43jLZzTxEXPEtj5s8V5lN2s+JByKLrvmzxXmU3az4k+bPFeZTdrPiQSB5NmG+dX1RGwCGBjuk5nyDwZ2qdVwuhzc9Jh+GMjnjMc75JpZYza425W3t+FoPWu6QfCtqRFFJK70WMfI72NBJ/sqV19U6aWSZ210j5JHHpe4uPiVajS9iW9sGrXcsjBTt6dcQw/tLlVAoMLdwWhNTU09OL3llii2fjcBfxWku+0IYbvjGaY2u2Fs07vysLWfve3sQWihjDGho2AANA6ALBftFgoIC8pLEs1TRUwP1cUszh0yuDW36oz2lQ0uz0vYnvnGa1wN2xvFO3o1QDXD+oOXGICIuri0bYo5rXCjmLSA4HzNoIuP4kHKIupqtHeJxMfI+klaxjXPe4llmtaLknzvUuWQF9aWAyvZG3a57msaOlxAHiV8l12ijDN9YxQsIu1kgnd7IRrBfou0DrQWrwujFPBDA30Y444m+xjQP8AS2SUC8Hd3h81Vh9VT0wGvlZq2XfkAu4Zjm9l0HvXS6rZ80GL8rogPXvs2XBSMl1+945HTOz6ppie97ZHE2GQm2YE8ttqC6F149Duqo56h9JFUQvqWZs0LXXddt8wHISLG4F7cq+e4zCnUeHUlNJ9ayJjZfOv55F37eXzidq4bcjoi3hiYrjU6yON0r4YwwiQmQOA1jibbA48XGfVxIO9n3VUcdU2ifUQtqnWDYC7zru9Fp5A43FgTc3XsqKcR0Ra7F/lA1NoXTNqnxZSZc4cHZA69spI4+QbLKVQUGVhxsmZaGNUe+qaogDyzWxSw6xvGwvaW5h0i6DVwrdXR1cr4KeohlmYCXRsfc2HGR9oC42i69pQvo00TVOH4gysqZIcsIk1bYnlxe57XM867RZtnE+2yme6DK08XxOOkglqJiWxRtL3uALiAPUBtK2s49Y7VHenqv1WDyMvYzSwRD2B2d3gxB0e5TdrSYq6UUj3v1QYZLxPYBnvl9IC/onsXRqJPJzoMlBUzkbZZ8oPrbE0W8XuUsh4PKEH6REQEREBERB+XusCTxDaVTLdNiG+qyrqL31s88gP4XPJaPYBYdStdpCxPemF1097FsMjWm9vPk8xn7nBU9QF+mi//wBsvyiC2GEbtcKpqeGBtbS5Y444h9J9hoH+lufOHhnPqXvFUNEFu/nDwzn1L3iHSHhnPqXvFURbOG0hnmhhb6UkkcTfXd7g0f3QXUo6hssbJY3B0b2tkjeOJzXAFrh0EEFfZfGjpxFGyNuxrGsY0dDQAP7L7IIa8pLEstNR0oO18skxHRE3KL9cvgoBUmeUBieuxbUg7KeGKMj8TxrD4Pb2KM0BTh5NeG7a6qI+6p2Hte//ANFCAVoNBmF73weF1rOnfLUO6yGN/bG1BIS16+pEMUsrjZsbJJHH1BjS4+AWwuL0w4lvbBqwj0pGtp27bfWuDXftLj1IKr11SZpZJXelI98juXa9xJ29a+CyVhB625TDN+V1JTWuJZomOH4C4Z/23VzGiwtycgVadAGF67FdaR5tPDLLm5A91o2j22c49Ssug4jTNiBp8FrCPSkEcA9kj2h/7MyqoVPnlJYhanoqb7cskx9kbco8ZFASApg8nDDc9ZV1B/4oWRjoMzie20R7SofVkvJ6w3VYW+flnmkdf8MdmDxDkEohEXF6UN27cIpczcpq5MzaaMnl5ZXD7LfE2CDj9OW7/UtdhlM76Z4/8uQHbHG4fVA8jnAi/qB6djQfo/1DW4nUs+meL0kbh9Wwj60jkc4cXqHt2cnok3DOxapdX1gc+mY8ucX7d8zXuQSfSaDtd6+L1qx42bEEPeUZihip6KBjnNc+WSU5XFptG3KOLkvJ4LqdDNK6PB6Zzy5z5dbM5xcXE5nHLtP4Q1RT5Q1cZcUigBuIoIxl/HI5zj2jJ2KZarEY8EweN7z5tPTQxsadhkkDA1jR0l3+/UghLSTXyVm6J1NG+QNM1LRgNeQLnI13EePM4qWNNFeaXBZgwlrnup4GEGx2uBNvyscoZ0UxOrseglk2u1k9ZKbfxAOff+shd55SeI2hoKYfxvmmd/1tDW37w9iCPtzOI1tRT/JlCZn1FS8y1DxIQWxRjKxheT5jblznG4vmaPbIW6LD5MD3K71e5ramSURucxxsXSSufZrthJ1bPAr2dAu5sU2Hirc36eqJdcjaIWkiNo6DYu6bheJ5SeIWioab7T5pz+RoYP8AMoN7ydoXGjq6h7nOL52xNLnE+bGwONr8l5PBcnu90h1eK1nyfhrpBAX6qPUuLZahw43F4tlZs4r2sLno7DAL4duQdK24kdTzyhw4w6dxDD2OauR8nLD2vrqqd1i+KFojvxgyusXDqaR+ZB9MM0I1rZYJpJqf62J07RI/WBmYGSz8ti61/avR8pKv2YfTA+b9PO5vSMjIz4v7VOKrNp2qzUYyYW3cYoqeBrR9t132t67yDsCDZ3P0ldi1PFheHv1NDTM/8qozOY2WeQl8gc4bXC5IDRssLnjC8XRxPPQY5BTtcQd870qGtJMb2h5Y+45QNpB6FYXcjgjMIw2OHzRq4jLO/izSZc0jifVfZ0ABQVoahNZjwndcloqqt3tdsueuUILNIiICIiAiIgjXTy6V+Gsp4YpZXSzR5xHG55DI7uuQ0H+INVe+DVZzSs/TS/CrnIgpjwarOaVn6aX4U4NVnNKz9NL8KuciCmPBqs5pWfppfhTg1Wc0rP00vwq5yIKY8GqzmlZ+ml+Fddoo3K1DsXo3TU87Io3Pmc+SF7GgxtcW7XC182VWgWLIAQrKIKlbssOrKzEKyo3rVkSTSlhFNLtYHWZ/D9kBeNwarOaVn6aX4Vc1ZQUxG5us5pWfppfhVvtz+HilpaanHFFFDF/Q0A+IXoIgKI/KE18tPSU0EU8uaSSaQxxveAI2hrQ7KDxl5P5VLixZBTLg1Wc0rP00vwpwarOaVn6aX4Vc5EES+T3gElNTVc00ckckkrI2tkYWOyRtvex22JeexS0sWWUFedPFJU1eJtEUFTJFFBFGHMhkezM4ue4ggWvZzR1KN+DVZzSs/TS/Crm2WUFMeDVZzSs/TS/CrYbhMMNJhtDARZzIIdY21rPc3M/Z/MSveRAKq9pFwrEq/EqubeeIPjEj44DvSYsETDlbks21ja+z1q0KxZBVyhn3Q08TIYYsWjiYMrI20crWtHUxSLodlxaWrmdiJrmwsh8xlRE+NrpHPFiMzRcgB3apfWLIK6aatytX8qyVUUM8sUohcySON0gY5jQ0sOUHKbtvt477Ojbp8GxbGGb8xJs5pqWOSSCk1JZJUStacjWwtFzc2u4ji2Dj2WBWLIIM0C7maiCtqqmpgqYSIQxhlhfEHGR4LsuYC9snJxXWpp0wqsrcSYIKWslhigjYJI6WV8edxLnWe1tjxt9lip+slkGlglCKamp4BsEcUUQ2W9FoHF1KDNOmE1lZiTdRS1ksMcETGyR0sskZcS57rOa0g+kB1KwKxZBz+I7m2z4W7DbhrTTtpweMNLWgNd1OAPUq6UmEYxgdU50MNUyUZmayOF00Ejb+sNLXDYDt2joKtWAlkEa6I8UxSrkqpcSEzIw2FsDJKbUNJJcXOYMoJsANu3jUfUm5usq90gqJqWrbTmufNrn0sjYhFE8uju8tAsWsaL8t1YuyWQc5pEfIMLrmwslklfDJCyOON0khMvmGzWgnYHE35FHHk/bmZ6aWtnqYJoHZIYYtbC+Jzg5xc/LnAuPNb4KarJZBlERAREQEREBERAREQEREBERAREQEREBERAREQEREBERAREQEREBERAREQEREBERAREQEREBERARE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914525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1E5F9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utoShape 26" descr="data:image/jpeg;base64,/9j/4AAQSkZJRgABAQAAAQABAAD/2wCEAAkGBxQPEBAQEhQQFBAVFA4QEA8VEBUSEBQUFBUWGBQUFBQYHSggGRolGxQXIjEhJSkrLi4uFx8/ODMsNygtMCsBCgoKBQUFDgUFDisZExkrKysrKysrKysrKysrKysrKysrKysrKysrKysrKysrKysrKysrKysrKysrKysrKysrK//AABEIAI4BYwMBIgACEQEDEQH/xAAcAAEAAgMBAQEAAAAAAAAAAAAABwgBBAYFAwL/xABFEAABAwICAwsHCgYCAwAAAAABAAIDBBEFEgcTIQYUFjFBVGGBkZOhCCIyUXHR0hUXIzNSU2KClKJCcpKxssFDgyTC8f/EABQBAQAAAAAAAAAAAAAAAAAAAAD/xAAUEQEAAAAAAAAAAAAAAAAAAAAA/9oADAMBAAIRAxEAPwCcUREBERAREQEREBERAREQEREBERAREQEREBERAREQEREBERAREQEREBERAREQEREBERAREQEREBERAREQEREBERAREQEREBERAREQEREBERAREQEREBERAREQEREBERAREQEREBERAREQEREBERAREQEREBERARFgoPGxTdXRUkmqnqqeKSwcY3yNa6x4jYrU4fYbz6j79qrZpTxPfWMV0gN2iUwt9kIEezouwnrXKILfcPsN59R9+1OH2G8+o+/aqgogt9w+w3n1H37U4fYbz6j79qqCiC3/AA+w3n1H3zVjh9hvPqPv2qoKILfcPsN59R9833rPD7DefUffN96qAiC33D7DefUffNTh9hvPqPvmqoKILfcPsN59R981OH2G8+o++b71UFEFvuH2G8+o+/anD7DefUffNVQUQW/4fYbz6j79qxw+w3n1H37VUFbGH0hnlihb6cj44m/zPcGjxKC61NO2VjZGEOY4Nex44nNIuCD6rL6FfOlgEbGRt9FjWsaOhosP7LR3T4kKSiqqg/8AFDLIPaGnL42QefJu6w5pLXVtIHAlrmmZoII2EFY4fYbz6j79qqE9xJubknaSdpJPGSvyguLR7s6CeRkUVXTPleQ1kbZWuc4+oAL3Qqx6BcN1+LseRcQRTTX5ATZjev6TwVnAgyiIgIiICIiAiIgIiICIiAiIgIiICIiAiIgLTxiuFNTzzu2NiillcehjS4/2W4uF004lvfBqqxs6XV07fzuGb9ocgq3UzGR75HbXOc57j0uNz4lfJZKwg/TGkkAAknYANpPsC+/yfL91L3bvcur0QQxuxemfK+OOOLWTlz3BjbtaQ0XOy+Yg9Ss1wkpOdUvfx+9BTr5Pl+6l7t3uT5Pl+6l7t3uVxeElJzql7+P3pwkpOdUvfx+9BTr5Pl+6l7t3uT5Pl+6l7t3uVzKPF4JnZIpoJHWLsrJWvdYcZsDxbQt5BSX5Pl+6l7t3uXylhcw2c1zTx2cCDb2FXeKqhpgxLfOM1jr3bG5kDOgRtDXD+rMetBxiIshB9o6ORwu1kjh6wxxHaAv18ny/dS9273K2WjLDd64TQxEWcYWSvHEQ6X6Qg9PnLqEFJJKKRoJdHIAOMljgB12WurMeUBiepwkxA7Z5oo/yt+kd/gO1VnQF22hzDd84zRi12xl87/ZG0lv7sq4lSVoOxqjoKqpqKuZsR1TYorte6+d4c8jKDxZG9qCzKjXT7iepwh0V9tRLDEPXZp1jurzAOtex86eE88j7ub4FEGnPdhBiUtJHSyiWGJkj3PDXNbrHkC3nAG4DB/Ugi4rCLIQTx5NeG2irqo/xPigZ7GAud/m3sU1Lh9DGG73wakuPOlElQ7/scSz9mVdwgIiICIiAiIgIiICIiAiIgIiICIiAiIgIiIChLyk8SsyhpRxOdNO8fyhrGf5P7FNqrBp4xHX4xIwHzYI4YQOS9s7vF/ggjtERARdNQaP8RqImTRUkz4ntD43jLZzTxEXPEtj5s8V5lN2s+JByKLrvmzxXmU3az4k+bPFeZTdrPiQSB5NmG+dX1RGwCGBjuk5nyDwZ2qdVwuhzc9Jh+GMjnjMc75JpZYza425W3t+FoPWu6QfCtqRFFJK70WMfI72NBJ/sqV19U6aWSZ210j5JHHpe4uPiVajS9iW9sGrXcsjBTt6dcQw/tLlVAoMLdwWhNTU09OL3llii2fjcBfxWku+0IYbvjGaY2u2Fs07vysLWfve3sQWihjDGho2AANA6ALBftFgoIC8pLEs1TRUwP1cUszh0yuDW36oz2lQ0uz0vYnvnGa1wN2xvFO3o1QDXD+oOXGICIuri0bYo5rXCjmLSA4HzNoIuP4kHKIupqtHeJxMfI+klaxjXPe4llmtaLknzvUuWQF9aWAyvZG3a57msaOlxAHiV8l12ijDN9YxQsIu1kgnd7IRrBfou0DrQWrwujFPBDA30Y444m+xjQP8AS2SUC8Hd3h81Vh9VT0wGvlZq2XfkAu4Zjm9l0HvXS6rZ80GL8rogPXvs2XBSMl1+945HTOz6ppie97ZHE2GQm2YE8ttqC6F149Duqo56h9JFUQvqWZs0LXXddt8wHISLG4F7cq+e4zCnUeHUlNJ9ayJjZfOv55F37eXzidq4bcjoi3hiYrjU6yON0r4YwwiQmQOA1jibbA48XGfVxIO9n3VUcdU2ifUQtqnWDYC7zru9Fp5A43FgTc3XsqKcR0Ra7F/lA1NoXTNqnxZSZc4cHZA69spI4+QbLKVQUGVhxsmZaGNUe+qaogDyzWxSw6xvGwvaW5h0i6DVwrdXR1cr4KeohlmYCXRsfc2HGR9oC42i69pQvo00TVOH4gysqZIcsIk1bYnlxe57XM867RZtnE+2yme6DK08XxOOkglqJiWxRtL3uALiAPUBtK2s49Y7VHenqv1WDyMvYzSwRD2B2d3gxB0e5TdrSYq6UUj3v1QYZLxPYBnvl9IC/onsXRqJPJzoMlBUzkbZZ8oPrbE0W8XuUsh4PKEH6REQEREBERB+XusCTxDaVTLdNiG+qyrqL31s88gP4XPJaPYBYdStdpCxPemF1097FsMjWm9vPk8xn7nBU9QF+mi//wBsvyiC2GEbtcKpqeGBtbS5Y444h9J9hoH+lufOHhnPqXvFUNEFu/nDwzn1L3iHSHhnPqXvFURbOG0hnmhhb6UkkcTfXd7g0f3QXUo6hssbJY3B0b2tkjeOJzXAFrh0EEFfZfGjpxFGyNuxrGsY0dDQAP7L7IIa8pLEstNR0oO18skxHRE3KL9cvgoBUmeUBieuxbUg7KeGKMj8TxrD4Pb2KM0BTh5NeG7a6qI+6p2Hte//ANFCAVoNBmF73weF1rOnfLUO6yGN/bG1BIS16+pEMUsrjZsbJJHH1BjS4+AWwuL0w4lvbBqwj0pGtp27bfWuDXftLj1IKr11SZpZJXelI98juXa9xJ29a+CyVhB625TDN+V1JTWuJZomOH4C4Z/23VzGiwtycgVadAGF67FdaR5tPDLLm5A91o2j22c49Ssug4jTNiBp8FrCPSkEcA9kj2h/7MyqoVPnlJYhanoqb7cskx9kbco8ZFASApg8nDDc9ZV1B/4oWRjoMzie20R7SofVkvJ6w3VYW+flnmkdf8MdmDxDkEohEXF6UN27cIpczcpq5MzaaMnl5ZXD7LfE2CDj9OW7/UtdhlM76Z4/8uQHbHG4fVA8jnAi/qB6djQfo/1DW4nUs+meL0kbh9Wwj60jkc4cXqHt2cnok3DOxapdX1gc+mY8ucX7d8zXuQSfSaDtd6+L1qx42bEEPeUZihip6KBjnNc+WSU5XFptG3KOLkvJ4LqdDNK6PB6Zzy5z5dbM5xcXE5nHLtP4Q1RT5Q1cZcUigBuIoIxl/HI5zj2jJ2KZarEY8EweN7z5tPTQxsadhkkDA1jR0l3+/UghLSTXyVm6J1NG+QNM1LRgNeQLnI13EePM4qWNNFeaXBZgwlrnup4GEGx2uBNvyscoZ0UxOrseglk2u1k9ZKbfxAOff+shd55SeI2hoKYfxvmmd/1tDW37w9iCPtzOI1tRT/JlCZn1FS8y1DxIQWxRjKxheT5jblznG4vmaPbIW6LD5MD3K71e5ramSURucxxsXSSufZrthJ1bPAr2dAu5sU2Hirc36eqJdcjaIWkiNo6DYu6bheJ5SeIWioab7T5pz+RoYP8AMoN7ydoXGjq6h7nOL52xNLnE+bGwONr8l5PBcnu90h1eK1nyfhrpBAX6qPUuLZahw43F4tlZs4r2sLno7DAL4duQdK24kdTzyhw4w6dxDD2OauR8nLD2vrqqd1i+KFojvxgyusXDqaR+ZB9MM0I1rZYJpJqf62J07RI/WBmYGSz8ti61/avR8pKv2YfTA+b9PO5vSMjIz4v7VOKrNp2qzUYyYW3cYoqeBrR9t132t67yDsCDZ3P0ldi1PFheHv1NDTM/8qozOY2WeQl8gc4bXC5IDRssLnjC8XRxPPQY5BTtcQd870qGtJMb2h5Y+45QNpB6FYXcjgjMIw2OHzRq4jLO/izSZc0jifVfZ0ABQVoahNZjwndcloqqt3tdsueuUILNIiICIiAiIgjXTy6V+Gsp4YpZXSzR5xHG55DI7uuQ0H+INVe+DVZzSs/TS/CrnIgpjwarOaVn6aX4U4NVnNKz9NL8KuciCmPBqs5pWfppfhTg1Wc0rP00vwq5yIKY8GqzmlZ+ml+Fddoo3K1DsXo3TU87Io3Pmc+SF7GgxtcW7XC182VWgWLIAQrKIKlbssOrKzEKyo3rVkSTSlhFNLtYHWZ/D9kBeNwarOaVn6aX4Vc1ZQUxG5us5pWfppfhVvtz+HilpaanHFFFDF/Q0A+IXoIgKI/KE18tPSU0EU8uaSSaQxxveAI2hrQ7KDxl5P5VLixZBTLg1Wc0rP00vwpwarOaVn6aX4Vc5EES+T3gElNTVc00ckckkrI2tkYWOyRtvex22JeexS0sWWUFedPFJU1eJtEUFTJFFBFGHMhkezM4ue4ggWvZzR1KN+DVZzSs/TS/Crm2WUFMeDVZzSs/TS/CrYbhMMNJhtDARZzIIdY21rPc3M/Z/MSveRAKq9pFwrEq/EqubeeIPjEj44DvSYsETDlbks21ja+z1q0KxZBVyhn3Q08TIYYsWjiYMrI20crWtHUxSLodlxaWrmdiJrmwsh8xlRE+NrpHPFiMzRcgB3apfWLIK6aatytX8qyVUUM8sUohcySON0gY5jQ0sOUHKbtvt477Ojbp8GxbGGb8xJs5pqWOSSCk1JZJUStacjWwtFzc2u4ji2Dj2WBWLIIM0C7maiCtqqmpgqYSIQxhlhfEHGR4LsuYC9snJxXWpp0wqsrcSYIKWslhigjYJI6WV8edxLnWe1tjxt9lip+slkGlglCKamp4BsEcUUQ2W9FoHF1KDNOmE1lZiTdRS1ksMcETGyR0sskZcS57rOa0g+kB1KwKxZBz+I7m2z4W7DbhrTTtpweMNLWgNd1OAPUq6UmEYxgdU50MNUyUZmayOF00Ejb+sNLXDYDt2joKtWAlkEa6I8UxSrkqpcSEzIw2FsDJKbUNJJcXOYMoJsANu3jUfUm5usq90gqJqWrbTmufNrn0sjYhFE8uju8tAsWsaL8t1YuyWQc5pEfIMLrmwslklfDJCyOON0khMvmGzWgnYHE35FHHk/bmZ6aWtnqYJoHZIYYtbC+Jzg5xc/LnAuPNb4KarJZBlERAREQEREBERAREQEREBERAREQEREBERAREQEREBERAREQEREBERAREQEREBERAREQEREBERARE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2066925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1E5F9F"/>
              </a:solidFill>
              <a:latin typeface="Arial" charset="0"/>
              <a:cs typeface="Arial" charset="0"/>
            </a:endParaRPr>
          </a:p>
        </p:txBody>
      </p:sp>
      <p:pic>
        <p:nvPicPr>
          <p:cNvPr id="40988" name="Picture 28" descr="http://www.euroc-project.eu/fileadmin/imgEuroc/eurocConsortiumLogos/eth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5733257"/>
            <a:ext cx="1661195" cy="34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0" name="Picture 30" descr="http://nathan.gfz-potsdam.de/images/fub_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06" y="5655543"/>
            <a:ext cx="2078831" cy="5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2" descr="data:image/jpeg;base64,/9j/4AAQSkZJRgABAQAAAQABAAD/2wCEAAkGBxQREhIUExQVExUXFRkZFxcUGBYVGBcaGxgYGBgYGBcYHCggGB0lGxoYITEhJSkrLi4vGCAzODMsNygtLisBCgoKDg0OGxAQGywkICQuLCwsLCwsLCwsLC8sLDQsLCwsLCwvLCwsLCwsLCwsLCwsLCwsLCwsLCwsLCwsLCwsLP/AABEIAHQBsQMBEQACEQEDEQH/xAAcAAACAgMBAQAAAAAAAAAAAAAABQQGAgMHAQj/xABKEAABAgIECAgKCAYDAAMAAAABAAIDEQQFEiEGMUFRcXKRsTIzUmGBocHRBxMVFiJTgpKy0hQjVHOTosLhNDVCQ2LwY7PiFySD/8QAGgEAAgMBAQAAAAAAAAAAAAAAAAQCAwUGAf/EADMRAAIBAwEFCAMAAQQDAQAAAAABAgMEETESFCEyUQUTM0FhcYGRIlKxwRVCodEjNPDh/9oADAMBAAIRAxEAPwBR5cpX2mP+LE+ZdR3FP9V9I5XeKv7P7Dy5SvtMf8WJ8yO4p/qvpBvFX9n9h5cpX2mP+LE+ZHcU/wBV9IN4q/s/sPLtK+0x/wAWJ8yO4pfqvpBvFX9n9jWqcOaZAI+tMZuVsb05+0fSG1U1LKjPyx7F9K/rQ1eV6lqwgr7yhQTHo0SJBjQCHRYbHuabDrncEi00GRDswOKaSo0O4rbFRJp6PA9Wr9/R26baa1WSgeXaV9pj/ixPmWn3FL9V9Iyt4q/s/s2UbCOlMex/0iM6y4Ok6JELTIzk4E3g5QvJW9JprZX0iUbqqpJ7T+zvlX0xseFDis4L2hw0ETkedc1ODhJxfkdNCSnFSXmch8INax4dYUhrI8ZjR4uTWxHtAnCYTIAyF63LKlCVCLcV5+XqYV7WqRrySk0uHn6Fd8u0r7TH/FifMmu4pfqvpCm8Vf2f2O8DcKI0KlwjGjRHw3Gw4RHucAHXB3pGQk6Rnmml7q2hKk9lJNceCGbS6nGqtptp8OJ21c+dCcArOuqSI0YCkRwBEeABFiAAWjcPSXS06NNwX4rReSOZq16qqSSk9X5kby7SvtMf8WJ8yn3FL9V9Ir3ir+z+w8u0r7TH/FifMjuKX6r6QbxV/Z/YeXaV9pj/AIsT5kdxS/VfSDeKv7P7Dy7SvtMf8WJ8yO4pfqvpBvFX9n9h5dpX2mP+LE+ZHcUv1X0g3ir+z+w8u0r7TH/FifMjuKX6r6QbxV/Z/YeXaV9pj/ixPmR3FL9V9IN4q/s/sPLtK+0x/wAWJ8yO4pfqvpBvFX9n9nXPBjSXxKEHRHuiO8Y8Te4uOS6ZM1iX8VGthLHBG7YSlKinJ5LJWDpQopFxDHSI1SlIcyG5crPn4V7SvtMf8WJ8y6buKX6r6Ry+8Vf2f2e+XaV9pj/ixPmR3FL9V9IN4q/s/s7VgJGc+gUdz3Oe4tdNziXE+m7GTeVgXaSrSSOitG3Ri2PIrw0EnEASehLpZeC9vCyUx1Pikz8Y/oc7vWh3cehl97PqzZRaxe17SXvIDhMFxIll6l5KnFp4R7CrJSTbZcVnmoCAE2EdKLAxrSWkkmYJBkNGnqTFvBNtsVuZuKSQi+nRPWP953emdiPRCfeT6v7HmDlLc8Pa5xcRIiZJMjccejrS1xBLDQ3azbymx0lxsU1zWvivQZK3lPJ/dX0qW1xegtXr7HBaldjUl7uE5x0k7k2opaIRc5PVmtkQjESNBkvWkzxNrQbVZXTmkNiG005TjbzzyhUVKCazEZpXDTxLQn4RxnNYwtcWzd/SSMnMq7eKbeS65k1FYYjhU2JaH1j8Y/qdn0plwjjRCaqTzqy5rONUUYRxnNayy4t9LISMnMmLdJt5FrmTSWGI4NNiWm/WPxj+p2fSmXCONEJxqTyuLJ9f0l7Ysmvc0WRcCQMuZVUIxceKLriclPgxb9Oiesf7zu9W7EeiKO8n1f2H06J6x/vO70bEeiDvJ9X9h9Oiesf7zu9GxHog7yfV/Y2rGkPFHgEOcCQJkEgm7KcqopxTnJYGas5KnFpin6dE9Y/3nd6v2I9ELd5Pq/sstRUoxIV5m5pkScZyg7NyUrR2ZcB+3ntQ4kmsHEQohBkQx0iMlyhDmRZUeIP2Kj9Oiesf7zu9PbEeiMzvJ9X9mf02J6x/vO715sR6Eu8n1ZxpbphggCxVNgXSqVCbGhBlhxIFp0jcSDdLOEpVvKdOWzLORylY1KsNqOMGuusEKXRG24kObBjewhwGmV40kSUqV3SqvEXxI1rOrSWWuHoIUyKjHB+sfo8djzew+hFacTobrojSMt3WAqq1PvINefl7+Rdb1O7mn5aP28zGvatNFpEWCb7DpA52m9p6WkFFGp3kFPqFel3VRwICtKTq/gire3BiUZxvhm0zUcbwNDvjCxe0qWJqovM3OzK21B035FO8JP8AMqT/APn/ANUNP2PgR+f6zPv/AP2JfH8RWU2JggDvOA9cfS6HCeTN7RYiZ7TZCZ0iTvaXN3dLuqrXlqjp7St3tJS89GcQrXj433r/AIiugpci9kc7W8SXuybg9g3GpxiCDY9CzatOs8KcpXcxUK9xCjja8ydC2nWzs+Q6/wDjWm5oXv8A/lL/AOo0fX6Gf9MrehVadRHQYkSE+Vpji10rxMGRkU7CSnFSXmIzg4ScX5GhSIDzB/BWkU1r3QbEmusm06zfKeZLVrqFFpSGqFpUrLMcDX/41pv/ABe//wCVT/qNH1+i/wD0yt6FQiMLSQcYJB6Lk8nlZM9rDwYr08Oz+Cj+AH3r+xYHaPjfCOi7O8BfJaKy4mL9274Sk4cyHJ8rPm8LqzkT1AHdvB9/L6Nqu+Ny5y98eR09n4ERjX8azBdncQ3bj6gVVQWZkriWIP1KxQ4Nt7G53AHRl6k7N7MWxCEdqSRre2RIOMGRUk8kWscC5VZGtwmO5pHSLj1hZ1SOJNGpSltQTJSgWFUwgjWoxGRoA7Tv6k9QWIGbcyzP2IYo/wBV4z/Oz1T7lZtflslez+G164JVQxrMZuZ027bx1gKFdZgWW8sTRbCZJA0ijUiKXuc45SStOKwsGRKW02x5g3RAQ6IRMzk2eSWMj/ciWuJvOyhu1prG0ydXVEa+G4yFpoJBy3XyVVKbUkXV6alBsqSfMwbU+Lao0AnORsmOxUQWKkhmpLNKIrg8Jukb1c9BeOqL2sw2BJhRwGax3Jm21Ypd8qEEDhN0jemnoJx1Qxwj472R2qm35C665yPU8BsSK1rhMEG6ZGTmU6snGOUQoxUp4ZYfIsHkfmd3pTvp9R7d6fT+h5Fg8j8zu9HfT6hu9Pp/SFhHDDYcNouAMhsVlu8ybZTcpKKSK+mxIa4OUizEs5HiXSLx2qi4jmOegzbTxPHUf1nxMXUduKVp86HKvI/Ypa0TKM1EkchW2YwIA7b4L/5fC1onxuXP3/jv4/h0fZ/gL5/pZaW1hY8RJWC0h9rFZkbU+aU0pHOVjUckk086HzaurOQANJuAmTcAMpRoerizpXhYqWTIFJAmWgQoh62O22hPnasns6txdN+6NjtOj+KqL2ZzVaxjDfBOt/olKhRf6QbL+djrnaZY9LQqLml3tNx+vcYta3dVVLy8yd4SDOsaRL/j/wCmGq7HwI/P9ZZf/wDsS+P4itJsTBAF48FFceKpLoDj6MYXcz2zI0TExzmys7tGjtU9teX8NPsytszcH5/0qNa8fG+9f8RTtLkXshGt4kvdl+8DPCpeiFviLN7U0j8/4NPsr/f8f5OoLINg+fMLP42l/fxPjK6a28GPsjl7rxpe7FSvFzq/gc4ikfej4AsXtPnj7G72X4b9zoKzDTPm2ncZE13byurhyo5Kpzv3NKkQL3gbhzCoVHEF8KI823Om0tlfLOVm3VlKtU2k0alrfQo09hpjeleFCC9j2iBFFppGNmUSzqiPZs008oYl2nTaxhnLVsmGCAO7eD7+X0bVd8blzl748jp7PwInuFEb0mMzAuPTcNx2r22XBsru5cUiNg7CnGnyWk9naVKu8QK7ZZnnoaK5hWY0QZzPbfvmp0nmCIV1ioxvgxGmx7cxn0H9x1qi4XFMZtJfi0OXOkCTiCWQ23gosaJac5xxkk7TNaaWFgx5PLyPm0X/AOkc8rfXP4Urtf8Am/4HFD/wf8iCG8tIIxggjovTTWVgTTw8lzpcWcF7h6ske7MLPivzS9TUm/wbXQpS0TKLbUA+oZz2viKQr87NK38NE+Ky0CM4I2qtPDyXNZWBN5uM5bupMby+grukepHrqiiFBhsBJAecfOCpUZ7U2yFeGxBL1E8MyIPOEw9BValr8tQeX+V3cke4n0NHeKfX+iuvqfDitaGOmQb7iMnOFfRpyi3kXuKsZpbIpgcJukb1e9BeOqGOEfHeyO1U2/IXXXOaakiBsZpcQ0SN5MhiUqybhwI0GlPLLN9PhesZ7ze9J93Lox/vYdV9h9PhesZ7ze9Hdy6MO9h1X2LcKOAzW7Fdbasou+VCOhQg+IxpxEy2pmbxFsUprakkYAmG/M5rusFe8JL3POMX6ot1NiB0B7hiMMkdLUhBYml6mlN5ptroU5aBlmaiSOQrbMYEAdl8H5ieSm+Ks+M+tsW5lpdbdIGRFxKwb3Z3n8tOH8Ohstrdls68Tn9e4b0ulMMJ5bDYbnNhtLbXM4kk9E1p0bKlTe0uPuZde+q1Fsvh7FaTYkXHwa4Omk0hsZw+qguBJ5Txe1o0XOPQMqQv7hU4bC1f8NDs+2dSe29F/TrNd1c2kwIsF2J7SJ5jja7ocAehYtKo6c1JeRuVaaqQcX5nzzSILobnMcJOa4tcMxBkRtC6iLUllHKyi4tp+RrXpEkU2lGKWudwgxrSc9gBjT7oaOhQhHZWF/8AZJ1J7bTfT+f/AIe1fRDFfYGOxEcOexDfEl02ZInPZWfb/l4PacNt49H/AMLJGUys2UeM6G5r2mTmuDmnMQZg7QvJJSWGSjJxaa8jKmRvGRIj5StPc6WaZJl1ryEdmKXQJy2pOXU6F4GeFS9ELfEWX2ppH5/wa3ZX+/4/ydQWQbB8+YWfxtL+/ifGV01t4MfZHL3XjS92KleLnV/A5xFI+9HwBYvafPH2N3svw37nQVmGmfNtO4yJru3ldXDlRyVTnfuaVIgCABAAgAQB3bwffy+jarvjcucvfHkdPZ+BEX1vGtxnnMZDouV1JYghStLam2NsF4XoxHZyBsE+1UXL4pDNouDZownhSex2dsth/dStnwaIXa/JMj4PRrMYDlAjtG7rU66zAhbSxPHUeV5GswX5z6I6cfVNLUVmaG68sU2VECdwT5mF4bBAYGZLNnolJZm1xya+ytnZKQ9siQcYMti008mS1jgWKiRrVDfnaxzdgu6pJOSxVQ9CWaD9mVxOCBbqj4iH0/EUhW52adv4aJ6qLgQAkwo4DNbsTNtqxS75UV1NiJs+jP5DvdPco7UepLYl0Zi+E5uNpGkEb16mnoeOLWqPYHCbpG9D0PY6oY4R8d7I7VTb8hddc4rV4uEkAeEIAseE3Ah63YlLfmY9dcqE9V8dD1gmKnIxWlzok4Q0ezFtZHifSLj2HpUKEsxx0LLmOJ56kqrqRaosZuVrXbCCR1zVdSOKifUspTzRkugiTQmZqJI5CtsxgQB23wX/AMvha0T43Ln7/wAd/H8Oj7P8BfP9OeeEmp/o9Mc4CTI31jdJ4Y96/wBoLTsaveUsPVcP+jK7Qo93VytHx/7KqnREvfgmrfxdIfAcfRjCbddoJ6Jtte6Fm9pUtqCmvL+Gn2ZW2ZuD8zrqxDdOPeFap/FUkRmj0Ywv5ntkHaJiyec2ludnVdqnsPVfwwe06OzU215/0pC0TNBAFj8HYnWNG0xP+qIlL3wJfH9Q5YePH5/hCwqqn6JSosL+kOmzUde3TIXaQVZb1e9pqX37ld1R7qq4+XkKVeLggDpHgZ4VL0Qt8RZPamkfn/Bsdlf7/j/J1BZBsHz5hZ/G0v7+J8ZXTW3gx9kcvdeNL3YqV4udX8DnEUj70fAFi9p88fY3ey/DfudBWYaZ8207jImu7eV1cOVHJVOd+5pUiB1jwa1LR41CD4sCFEd4x4tPY1xkJSEyFi31apCriMmuHU3bCjTlRTlFP4LFT8GqGIUQiiwAQxxBENlxsnmSsLiq5L8n9jcrelsv8V9HBQukOXBAHccCItirIDs0N5/O5c7dLNw16nS2stm2T9BSmREn0Otnwm2Whkpk3gzv0FVToxk8suhXlBYWDCn1m+MAHBokZiyCD1kr2FJQfA8qVpTWGRoESw5rhkIOwzU2srBXF4aY6wmpE/FtGt2DtS1vHVjd1LRfIkhRLLg4SJBBvxXX3plrKwKJ4eRp5wxczNjvmVO7x9Rjep+gsjRLTnOMgSSTLFMq5LCwLyeXkZVPE+rpDM8MkbCDvCpqr8ov1GKD/GUfQVK8WLbUJ+oZ7XxFIV+dmlb+Gie8yBPMqkXsq4r+L/hsPend3gZ29T9ArCluiwWOdKfjCLrrrKIQUZtLoe1JudNN9RbB4TdI3q56C8dUXtZhsCTCjgM1juTNtqxS75UIIHCbpG9NPQTjqhjhHx3sjtVNvyF11zmGD/Ht0Hcva/IeW3iItiRNIEAJMKOAzW7EzbasUu+VCeq+Oh6wTFTkYrS50P8ACGj2oVrKwz6MR7+hKUJYljqO3Mcwz0K7Q49i2MjmObtF3XvTc45x7iMJbOfVGhTIGaiSOQrbMYEAdt8F/wDL4WtE+Ny5+/8AHfx/Do+z/AXz/THwmVP9IobngenB+sGrL6we76XshFhV2KuHo+H/AEF/R7yk35rj/wBnFF0BzhtolJdCeyIwycxwc084MwoyipJxfmShNwkpLyPoiqae2kQYUZnBe0OlmnjB5wZjoXL1IOE3F+R1dOanBSXmKsOqn+l0OIwCb2/WQ89ps7hpE29KutK3dVU3poym7o97Sa89UcHXSHMAgCyeDr+Y0bS//qiJS+8CXx/UOWHjx+f4XHwu1RahQ6S0XwzYfqOPok6HXe2kOzauJOm/Pj/9/wDeRodp0cwVReX8OVLaMMEAdI8DPCpeiFviLJ7U0j8/4Njsr/f8f5OoLINg+fMLP42l/fxPjK6a28GPsjl7rxpe7FSvFzq/gc4ikfej4AsXtPnj7G72X4b9zoKzDTPm2ncZE13byurhyo5Kpzv3NKkQOz+Cj+AH3r+xYHaPjfCOi7O8BfJaKy4mL9274Sk4cyHJ8rPm8LqzkT1AHYahjWaporeVMdAe49g2rDqrNzJm9CWLWK6mloncFMpH3m3/AMn5f/SV3n0G909f+DCNg8WtcREmQCZWZTkMXCXquMvGDx2uFnIjTIobY8YvlPI0NGgBeKOCUpOWpJqurvHl3pWbIF8p4+kZiq6lTYLKVLvM8Rj5t/8AJ+T/ANKrefQu3T1/4F9aVd4iz6Vq1PJLFLnOdW06m2U1aXd44mFUxbMVk8RNk+1dvkvaqzFnlF4miNGhljnNOMEjYpp5WSuSw8FgwZpIsuYTeDMc4P770rcR47Q7azWNkn1tSRDhOM7yCBpN37qqlHaki6tNRgymrQMsa02FZo0GeVxO2ZHVJUQeajGZxxSiLYPCbpG9XPQXjqi9rMNgSYUcBmsdyZttWKXfKhBA4TdI3pp6CcdUMcI+O9kdqpt+Quuuc01LFayK0uIAkbzoUqybjhEaElGeWWTynC9Y3alO6n0Hu+p9Q8pwvWN2o7qfQO+p9RZhFFD4cNzSCC43jQQrqCak0yi5kpRTQqqvjoesFfU5GLUudFxiMDgQcREj0rPTxxNRrKwUePCLHOacYJC0ovKyZMo7LaMF6RM1Ekcr8mRvUxfcf3LX72HVfZl9zU/V/QeTI3qYvuP7kd7DqvsO5qfq/o7L4NYTmUCEHNLTaiXOBB4bshWFfNOs2vT+HQWMWqCT9f6WhzQQQbwcYKTGzgmEWDsWj0mLCbDiOY13oENc4FpvbeBeQDI84K6ShcRnTUm1k5m4tpwqOMU8C3yZG9TF9x/cre9h1X2VdzU/V/R0/wAE9LiCHEo8Vj22DbhlzXASdwmiYyOv9srI7RjFyU4vXgzZ7NlJRcJJ8NC/rNNI4dhrg5EgUyKIcN7obzbZZaSAHTJbcLpOtCWYBdDa3EZ0ltPiuBzt3bSjVeyuD4iLyZG9TF9x/cmO9h1X2LdzU/V/RYfB9QYrawoxdDiNAL5lzHAD6p+UhLXs4uhJJry/o3Y0pxrxbT8/4dkrKhNjwokJ/Be0tPNMYxzjGsKE3CSkvI3pwU4uL8z5/pVTR4b3sMKIS1xaSGOIJBlMGV4510sa1OSTyjl5W9SLa2WavJkb1MX3H9y972HVfZ53NT9X9HRPA/RXsdS7bHMmIUrTS2d8TFMLM7TlGSjh9f8ABq9mQlHa2ljQ6Usk1jguFNXxXUylEQohBjxJEMcQfSOIyXSW9SCpRy1ovM5q5pTdWTSer8hX5Mjepi+4/uVvew6r7Ke5qfq/o6j4IqO9kCOHtcwmKJWgW/0jOsjtKSc44fkbPZsZRpvKxxL6s00j53plWxjEifVReG7+h2c8y6iFSGyuK+zlqlGo5P8AF69DT5Mjepi+4/uXvew6r7I9zU/V/R2DwXQXMoIDmuafGvucCDkyFYfaDTrZXRG92fFxopP1LNWI+qi/du+EpSHMhufKz55FWRvUxfcf3LqO9h1X2ct3NT9X9B5Mjepi+4/uXnew6r7Duan6v6OmVMx/0OiMLXCzDdMEEEExHYxoAWVUa72Tzq/8GolLu4RxohlVVGJjQ5ggWp3g5L+xVVZJQZZRg3NcC4JA0wQBSaRRXNc5tk3OIFxyG5aUZJpMyZQabWDX4l3JdsK92kebL6FjwbgFsNxIkS7LmA75pO4lmWB61jiLbG6oGRVhHALoQIEy1wxZjd3K+3liQvcxzDJWhCdyXbCnMoQ2ZdB5WdXGM1sVg9ItBc3FO7fkS1OpsPZY3VpOa246iJ7S0yILSM9xTKaYm00+J455OMz03r3GAbyMqsqh0QgvBaznuLuYDtVNSsorC1L6VByeXoMMJWEsZIE+lkHMqbd8Xkvul+KwIYUF1pvouxjIc6abWBOMXlcC8LNNYTYTMJYyQJ9I4r8iYt3xYrdJtLAhgwXWm+i7GMhzpptYE4xeVwGGEMMmNcCfRGIHnVVBrYLrlNzFniXcl2wq7aRRsvoHiXcl2wo2kGy+geJdyXbCjaQbL6DKkwz9GgiRnaddI53KmLXeMvkn3UfkjVZCcIsP0TwhkKnUa2WV0ovbXAuKzzUK3hHRD4wOAJtC+QneLt0ticoT/HDELmD2srzFPiXcl2wq/aQvsvoZ+JdyXbCo5R7svoXdZxrAgAQAIAEACABAAgAQAIAEACABAAgCDWVZCDZm0utTxc0u9W06TmU1ayp4yiLAr5r3NbYItEDGMpkpyt2lnJXG5UmlgcJcaINZVkINmbSbU8XNLvVtOk5lNWsqeMoiwK+a9zW2CLRAxjKpyt2lnJCNypNLB7SK9axzm2CZEjGF5Gg2s5CVyotrAUavWve1tkiZlMkdHWiVBpZyEblSaWBuqBkgVlWYgloLSZid0lbTpOZTVrKm8NGug1yIrwwNImDeSMi9nRcVnJGncKcsYNETCBoJFh1xIxhSVu2tSLuknjBn5dFi3YMrVnGMxPYvO4ecZPd5WznBr8428h20KW7PqR3tdByx0wCMRE0u1gaTysmRK8PRJ5xt5DtoTO7PqKb2uhs8uCxbsGVqzjGOU1HuHtYyS3lbO1j0NfnG3kO2hS3Z9SO9roHnG3kO2hG7PqG9roHnG3kO2hG7PqG9roS6PWofDfEskBmS6+6arlSako9SyNdSi5Y0InnG3kO2hWbs+pXva6B5xt5DtoRuz6hva6HhwgYccN0ugo3eS0Yb1F6on0ClwonAkDmkAf36FVOE46l1OpCXKTVWWiil18xpk0WznnJu3Kr428nrwFp3MVwXEh+cTuQ3aVZuy6lW9voSaNhC0mT2lvOPSHTlUJW7WhZG6i+ZYHLHAgEGYOIhLtYGU88UJn4QNBIsOuJGMJhW7fmLO6SeMGYrxtgvsG5wbKYygnsXncPOMnu8rZ2sGvzjbyHbQpbs+pHe10DzjbyHbQjdn1De10DzjbyHbQjdn1De10DzjbyHbQjdn1De10NtFr1r3tbZImZTJHQoyoNLOSULlSklgbKgZIVZVgIIbMEkm4DmxndtVlOm5lVWqqepB84m8h20K3dn1Kd7XQZ+Of6v8wVOI9Rjal0JCgTBAAgAQAIAEACABAAgAQAIAEACABAFfwqxwva/SmrbzErvVfIqq7jYeu3eFfU5WL0ude5dVnGqV/CnHC0O/SmrbzErvVfIqq7jYeu3eFfU5WL0ude57WfGxNc70U+RBV52RgZYlMrLvQ4/jGNdnHXlG1Zs47MmjXhLaimI8KOFD0HembbRid3qiLg/xzdB3KdfkK7bxCDSOG7WO9Wx0RVLVjChQrVHj8xDtmPqmqpvFRF0I5pSFiuFy4VPEtQYZzCWy7sWfVWJs1KDzTRnWcWzCiH/ABI6TcOsrymsySParxBspi0TKGlLhWaLC532toMuqSoi81WMzjijH3FYCvFhn5Bi/wCO39lTvEBjdqgeQYv+O39kbxAN2qE2DQ3QqPGDpTIJuM8iqc1KpHBbGm4UpJlfTYkNKJUjojGuDgJjEQVRKuovGBmFs5Rzkj0+rHwb3SIzjtzKcKsZ6FdSjKGpFhRC0hzTIgzCm0msMrTaeUP67rCcGHZu8YJnRITG070rRp/m8+Q7Xq/gseYghQy4hoxkyCabwssSSbeEPW4OCV8S/mF29Lbzx0HFacNRJSoBhuc12Mf6CmIyUllCk4uLwx1gxST6UM4pWhzXyO8daXuI/wC4atZ6xElI4btY70zHRCstWT6DRHRYLmtlMRAbzK6yR2qqc1Gab6F1ODnBpdf8HvkGL/jt/ZG8QDdqguiwy1xacYJB0gyVqeVkoaw8G+hUB8a1YldKczLHPuUZ1FDUnTpSnobaTVMSG0ucBIY5GfMoxrRk8IlOhOKyyC0yvGMYlaUl4osa2xrhlAPeFmyjsvBrwltRTKxX1ItxSMjfR6cvXd0JyhHEfcz7ie1P2CoqLbignE30jpyDbf0IrS2Y+4W8NqfsWxImkCABAAgAQAIAEACABAAgAQAIAEACABAFfwqxwva/SmrbzErvVfIqq7jYeu3eFfU5WL0ude5dVnGqV/CnHC0O/SmrbzErvVfIqq7jYeu3eFfU5WL0ude57WfGxNc70U+RBV52aPFmzayTl0yB7VLPHBDHDI/wYpE2uYchmNBx9e9K3EeKY7az4OJpwo4UPQd6lbaMhd6oi4P8c3QdynX5Cu28Qg0jhu1jvVsdEVS1Y8wbZaZFBxEy2hK3DxJMbtVmLQhe2RIOMGR6E2nkTaxwLJgzEnDc3M7qI75pO4X5ZHrV/i0ZYSxZQgOU4bBfvAXlusyye3TxDBWWtmQBjJkE7oIYzwLBhGyzChgYg4AdDSlLd5k2O3KxBIr7MY0ppiSL4sw2AQBErbiYmqVOlzorrcjKatEyi4VNxMPR2lZ9XnZqUPDQVzLxMSebrmJdaKXOgr+GynrQMsn1i0hlHn6vtn2hVU3+Uvcuqr8Y+xoq+MGRGOOIG/dNSmsxaRCnJRmmy6NcCJi8cyzjW1FtPqcRX2i4i4C4DIroVnFYwUVKCnLOT2r6oEF9oOJuIkQObuROs5rGAp0FB5yVekcN2sd6djojPlqx/gvwYmsNyVudUOWmjHaWGyk0/jYuu74itKHKvYyanO/djfBX+77P6kvc+QzaefwPIsMOaWnEQQelLJ4eRxpNYZSKRBLHOacYMv3WlF5WTJlFxeGO6lp9iDEn/ReOnEPe3patTzNeo1Qq4pvPkISZ3nGmhMtdQ0WxCBON3pHRkGy/pSNeW1L2NK3hswz1GSpLwQAIAEACABAAgAQAIAEACABAAgAQAIAr+FWOF7X6U1beYld6r5FVXcbD127wr6nKxelzr3Lqs41Sv4U44Wh36U1beYld6r5FVXcbD127wr6nKxelzr3Paz42JrneinyIKvOyXQqPbo0XO11odAv6pquctmoi2EdqlIjVTSPFxWHITI6DdvkehTqx2otFdGezNMYYUcKHoO9VW2jLrvVEXB/jm6DuU6/IV23iEGkcN2sd6tjoiqWrH2C/Biaw3JW51Q5aaMV11Csxn85ntvPXNX0XmCF68cVGTMGIknvbnbPYf3VdyuCZZaP8mj3CiL6TG5gTtMuxeWy4Nnt2+KRBqaFajMGYz2X75K2q8QZTQjmaHGFHFs1+wpe25mNXfKvcrYKcEBj5bjcoe6FT3EC/eanUPLcblD3QjuIBvNTqNRSHRKI9zryWu5sRIVGyo1UkM7TlRbfqVlOmeOaFXghsaywTIY5y7EvOhtSzkahc7MUsEasq2dGFmVluac56SpU6KhxIVa7msaIxq+rHxSLiG5XG67mzle1KqivU8p0ZTfoPK5q/xkMWRezEM4yjdsS1Gpsy4+Y5XpbUeHkVUiSeM0k0SnxIXBddmN42dyhKnGWpZCrKGjHVDwgabogsnOLx3jrS07drlG4XSfNwHDHAgEEEHEReEu1gZTzxRR6Rw3ax3rTjojJlqx/gvwYmsNyVudUOWmjHaWGyk0/jYuu74itKHKvYyanO/djfBX+77P6kvc+QzaefwP0qOldwmosi2IMtx0jF1bk3by4bIjdQ4qQlDjfz4+fKmRU31dRvGxGtyTmdAx93SoVJbMck6UNuSRdQs41QQAIAEACABAAgAQAIAEACABAAgAQAIAEAV/CrHC9r9KatvMSu9V8iqruNh67d4V9TlYvS517l1WcapX8KccLQ79KatvMSu9V8iqruNh67d4V9TlYvS517ntZ8bE1zvRT5EFXnY6wY4D9bsCXudUNWnKxHTqP4uI9uY3aMY6kzCW1FMUqR2ZNEqtaR4xsF2WyQdIMiq6UdltFlae0osMH+OboO5FfkC28Qg0jhu1jvVsdEVS1Y+wX4MTWG5K3OqHLTRmnCiF6THZwRsvG8qVs+DRC7jxTINSxLMZnOZbRLfJW1lmDKqDxUR7XcW1GfzSGwX9c15RWIIK7zUZNwXhek92YAbTPs61XcvgkW2keLZJwo4tmv2FQtuZll3yr3K2AnBAsnm6zlv/L3JPeZdB/dI9WHm6zlv/L3I3mXQN0j1ZvpNGEKjPYCSA12PHfeoxltVEycoKFJpFUTxmjihVH4xjX25TGKzPtS86+y8YGoW21FPJHrKqXQQHTtNxTlKR5wp06qnwIVaDhx8jTQawfCcCCS3K0m4jsK9nTUkRp1ZQZcmumARlWeaiItNq2HF4Qv5QuP79KshUlHQqnRjPUS0uoHtvYQ8Zjce4piNwnqKztZLl4ihzSCQRIjGCmM5FmsDTB+mFrwwn0XdRyEacSorwTjkYtqjUtnyYtpHDdrHero6Iolqx/gvwYmsNyVudUOWmjHaWGyk0/jYuu74itKHKvYyanO/djfBX+77P6kvc+QzaefwP0qOkesKOIkNzc4u5iLx1qcJbMkyFSO1FopK0TJLFgxAFlz8pNkcwF529iUuJcUh61jwch4lhsEACABAAgAQAIAEACABAAgAQAIAEACABACDCocV7X6U1beYld+XyKKC6UWGf8ANu8JifKxam8TXuXZZprFdwpd6UMcx6yO5N22jEbt8ULasE40PXHUZq6pyMopc6Cs+Nia53op8iCrzsdYL8B+t2BLXOqG7TlZowno97HjL6J3jt2KdvLWJC7jxUhHO6X+/wC3JkUGOD/HN0Hcqa/IXW3iEGkcN2sd6tjoiqWrH2C/Biaw3JW51Q5aaMkYRQrUEnkkHs7VCg8TJ3Mcwz0KxCfZc05iDsM061lYM9PDyEaJac52ck7TNCWFgJPLbLPg5CswZ8pxPZ2JKu8zNC2jiGepqwo4tmv2FStuZkbvlXuVxmMaU2xFF8WYbAIAiVtxMTVKnS50V1uRlNWiZRcKm4mHo7Ss+rzs1KHhoxrwTgP6PiC9o86PLjw2VFPmYNaTWMVghhrpDxTDiackso5lRGnGWcrzYzOrOOEn5I3VPWcR8VrXvmCDdJoyTyBRq0oqOUiVGtOU8NliSg8VnCZgERpGMtv6Dcf9zJy3f4iF0ltJkCrh9bD127wranKyinzr3NVI4btY71KOiPJasf4L8GJrDclbnVDlpox2lhspNP42Lru+IrShyr2Mmpzv3Y3wV/u+z+pL3PkM2nn8D9KjpjExHQvVqePQoYWmY5aMGuKOudwSVxzGha8nyNlQMggAQAIAEACABAAgAQAIAEACABAAgAQAIAXV5RDEh3XuaZgZ842blbRnsy4lFxDahw8ipp8zRzAwhcGgOaHHPOW0SS7t03wY1G6klhoWUylOiuLnY+bEBmCuhFRWEUTm5vLGeDlDJf4w4mzA5ybuoT2qm4nhbJfa08vaF9Z8bE1zvVtPkRTV52OsF+A/W7AlrnVDdpysn1pR/GQntyymNIvHd0qqnLZkmXVYbUGimLRMoZYP8c3Qdypr8hfbeIQaRw3ax3q2OiKpasfYL8GJrDclbnVDlpoxvS4Vtj252kdSoi8NMZnHai0UZaRkAgC8UOFYYxuZoHTK9ZsnmTZrwjsxSFmFHFs1+wq625mL3fKvcrYTggTvLEbl/lZ3KruYdC7eKnX+B5Yjcv8AK3uR3MOgbxU6/wAJlFpr4sKkW3WpMErgMc54hzKuUIxnHBbCpKcJbT8hKmRQuFTcTD0dpWfV52alDw0e1wPqYmhFLnQVvDZTloGWNKfRi6BBiC+TbLuaRuO2e1UQlibixmpDNOMkLYUQtIc0yIMwVc0msMXTaeUOW4RulewE55kDZLtS+7LqNK7eNBTS6S6I4udj6gMwV8YqKwhec3N5YywdoZc/xhHotxc5xdSprzwtkvtqbctroK6Rw3ax3q+OiF5asf4L8GJrDclbnVDlpox2lhspNP42Lru+IrShyr2Mmpzv3Y3wV/u+z+pL3PkM2nn8D9KjpjExHQvVqePQoYWmY5aMGuKOudwSVxzGha8nyNlQMggAQAIAEACABAAgAQAIAEACABAAgAQAIAEALawqqG+bpFrsZLbp6RiV0KslwKKlCEuJWYsIAyTieUIOOHgc1XVMN4tOtHmnd1XpepWkuCGaVCMllj1jAAAAABiAuSreRxJLghbHqOG9znEvmTMyI7lcq8ksFEraMnl5JVAoLYIIaSZmd8uwKE6jnqWU6agsIlKBYKX1BCJJm8TM5AiQ0XK9XEhZ2sG/M3UOqGQnBzS4kTxkSv6FGdaUlhkoUIweUaX1BDJJm+8zxt7lJXEkRdrBvPEmUCgNgghpJmZ3y7Aq51HPUtp0lDQlKBYKolQQySZvEyTcRl6FeriSQs7WDeeJ4yoIYIM3mRneR3IdxIFawTzxGyoGSLT6C2MAHEiRndLNLKFOE3B5RXUpqawyF5vQuU/a35VZvEvQq3WHqHm9C5T9rflRvEvQN1h6h5vQuU/a35UbxL0DdYepvgVQxjXtBdJ4AMyMk8V3OoyrSbT6E40IxTS8zR5vQuU/a35VLeJehDdYeoyo0AQ2honIZ8aqlLaeWXxiorCMosMOBacRBB6V4nh5PWsrDFfm9C5T9rflV28S9BfdYepOodDEJpaCXNzOkZTx5FXObk8lsKagsIW1lU8MAubNvMDdsIV1OtLRlFWhBLKEFi+SazwE8cR9VtTw3AOdadzE3dQStStJcEOUreDWWO2NAAAAAGIC4JZvI0ljghU+oIZJM33meNvcr1cSQu7WDeeJMoFAbBBDSTMzvl2BVzqOepbTpKGhKUCwVxqihuc5xL5kkmRGUzzK9V5JYF3bQbzxJFX1c2DaslxtSnalknmHOoTqOepOnSVPOCYqy08ImgBT5vQuU/a35VfvEvQW3WHqT6DQ2wm2WkkTnfLsCrnNzeWXU6agsIkKBMEAf//Z"/>
          <p:cNvSpPr>
            <a:spLocks noChangeAspect="1" noChangeArrowheads="1"/>
          </p:cNvSpPr>
          <p:nvPr/>
        </p:nvSpPr>
        <p:spPr bwMode="auto">
          <a:xfrm>
            <a:off x="2219325" y="76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1E5F9F"/>
              </a:solidFill>
              <a:latin typeface="Arial" charset="0"/>
              <a:cs typeface="Arial" charset="0"/>
            </a:endParaRPr>
          </a:p>
        </p:txBody>
      </p:sp>
      <p:pic>
        <p:nvPicPr>
          <p:cNvPr id="40996" name="Picture 36" descr="http://www.uco.es/nirsplatform/images/bruker-co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05" y="4266722"/>
            <a:ext cx="1411031" cy="75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8" name="Picture 38" descr="http://www.math.wsu.edu/faculty/bdichone/WSU-banne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15" y="5063795"/>
            <a:ext cx="1977910" cy="5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0" name="Picture 40" descr="http://m1.behance.net/rendition/modules/1348044/disp/118912125062958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70" y="3689864"/>
            <a:ext cx="881078" cy="87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2" descr="data:image/jpeg;base64,/9j/4AAQSkZJRgABAQAAAQABAAD/2wCEAAkGBxQSERUUExQUFhUWGB0YGRgYGB8dGxggHx4dHBwdHBofHSggHx8lHR8iITEiKCsuLi4uHx8zODMsOiktLisBCgoKDg0OGhAQGzQmHyQsLC8sNywsLCwsLCwsNywsNCwtLCwsLCwsLCwsLCwsNCwsLCwuLCwsLC8sLywsLCw0LP/AABEIAOQA3QMBIgACEQEDEQH/xAAbAAACAwEBAQAAAAAAAAAAAAAABQMEBgcCAf/EAEQQAAICAAQFAgMFBAgDCAMAAAECAxEABBIhBRMiMUEGUTJhcQcUI0KBFTORoSRSYpKiscHRNEOCFlRjcrLC0/AIU4P/xAAYAQEBAQEBAAAAAAAAAAAAAAAAAQIDBP/EACsRAAICAQMCBAYDAQAAAAAAAAABAhEDEiExQWETUcHwcYGRodHxMrHhIv/aAAwDAQACEQMRAD8A7jgwYMAGDBgwAYMGDABgwY+E4A+4MVs/nOVGX0SPXZY1LMfoB/mdsZj0R62HE3m5UZiSGgyyfvCzaq2HSopfcm7FDYnShJpyXCBsMGOe/azwjOtl2nyeazClN3hRqDLRBKaV1lvJBJB37EDDz7PfUMOeySSxUrDaVLso/mydzfxAnvfveNPE9GtP/CXuMX9RZUTjL8+MzMaEStqexZPSLIrSbvtWLnEM8kMZkfXpXvoRnP8AdRS38sI4hzeLO2npy2WCaq7vM2si/kiL/ew64tmFiglkb4Ujdz9FUk9vljLStFFMHrfh7qzLm4CqEBjqoLfayfB7A+cX8hx/KzELFmIZGNEBZFJNixsDfbfHO/sI4hBHw4o88ayNM50NIoagq7hSbqhf6HG4KZbM5tWQxtLlacuuljUqumgkGxsA36LjplxqE5R8iJj7Bijxp41gkeb92il23ogKLsGxRFbGxjAfZZPxTMZBZ3zSNbEIs8RYsi0LMisrWWBGo6vJIa9sLHcXLy9RZ03BjOelfVIzbzQSRmDNZdgJYi2oUd1ZXAGpT9LG19xeixmUXF0yn3BgwYgDBgwYAMGDBgAwYMGADBgwYAMGDBgAwY+E4rahNFcchCuLWSOjsexUkEbjzWALIOMj6+y+ZEYnjkZooJElky0a0ZY1KmQFtQLUuptGwbYEGt8DmvR+dy3Enjy/EZ4mlXmZdpmLLmGqpUdrrWtAi0axR/Lhr/2y4xkSFz+Q+8R3RlgHiwLOkMvnYELfb3x6o4KacJJ9uP79DNnUMhm0mjSSJg0bqGUjsQe2OU5Zv2Z6mdSAsHEB07/najZ+fNDCv7Y/SX7LfW0D5uXJR6khcmXLK4CmMnqkgAB3AYkr8gR7YufbhwwyQ5aaGzmoZgYlXd2Bq9KAHUQ4Q9tt/ffWODx5HjlxJV9eH9Q91Z0zHG+NZdvT3ElzUKn9n5o6ZY1G0bXdKooCu6/LWvzPUfT3EpJ4UeXLywOVBZZNI3I3AAYtV+4GJeN8IizcDwToHjcUR5HsQfBB3BxxxT8OTUt09mVqxD9nb86KfN1/xeYeRT7xrUUf5QR0pe/uT5rDD1zJp4bnDt/w8vf5oRi/wPhi5XLxZdPhiRUBoAmhVmtrJ3PzJx84vweHNIUnUuh2K6mCne9wCAdx5xnUtd9L+wMV9jXDIm4NAXjjfW0jHUgN1IwF2N60jf5D2xpchwjKcPlkeJUh+9PGgjRaUuAQAiLsNrY0NgGY7AkR5b0TlYhUP3iFbsLFmp0QH3EYk0fyo+bxPkvTMceYE5lzErqpVBLKXVNVWVBGzECr+ZxrJkUpylezCRmPtt4o0fD1y8YJlzcqxADvXc+K3IVasfF8sVYvUc3CjluF/dEkkMSLBIr6IpTuG1Wh0tqFmrssLq7wy9SejMzPnsrnBOkoyzArA66B3BY8xQ25oH4a6QNr2rfbLwBsxklzESv94yrCRdPxUSNQBG9rQbY/l2vbHbG4NRxvh3fxfBHfJc9Aek5svPmc5m2Q5nMtusfwxrd1dAEnbx+XubONfxFpBG3JVWk7LqNKLNaifYd6G5qsUfSvHEzuUizCdnXcbdLDZgaJqj/phZ6j+0LIZKxLOrOP+XH1t9DWy/qR498cJKeSfG/4Lsj1lM1ncoqjN6c1GKBngQiROw1SQ2dQNkkp2r4ash/kM9HPGskMiSRt2dGDKaNHcex2+uOat6t4vxCxw/Jfd4jsJ8xsfYsAdtr8Bux7nbDz0d6LzGVnkzE+eeR5SC8caKkRI2sgg2a8gKe/fvjU8dJuTSfl+tkLNvgwYMcChgwYMAGDBgwAYMGDABjy7gAkkAAWSewHuTj1jnn2qrxLlLLlRGYIHEskdkvLoIYalAox2DaA2Rv8hvHDXJRugzZcc4SmbhaGRpBG4IYI2ksCOxYb18h37GxYOd4DxCTISR5DNm4z05TM0FWQD4YZKoLKBsPDge/e96G9ZQ8Tg1x9Migc2I94yb89mU0aPt3o7Ybcb4TFm4HgmUNG4oj29iD4IO4ONbwbhNf4QperuBnNwVGwTMRkSQSUOh1Njej0mqYeRjz6X9SxZuFGLKkxJSSEsNaSJ+8Srs0QT9KPnEPoHPyzZMc5tbxySQl6ovy3ZAxFnqIFn54v8F9PZfKtI8SDmTO0ksh3d2Y2ST4F76RSjwMR0k4vpwCPiPpXKTypNJAhljZXWRbRwV3XqUgkD2O2HFY+4MYbb5KGDBgxAGI4swjDUrKQO5BBH8cK/V/FYsrkppZiRGE0mhZJbpAA+ZIxyD7K/XmSyPDngzEjLI0jsAEZtiqgbgV3GO+PBKcHNLhpEbo7hlM3HKC0bo4BolGDC/ax5xPjlX/4/wDFYmyT5YE81HaRhRoK1Ab9vBx1XGM2N45uD6BO0GPmPuDHMoo4r6by88TxFDGsh1OYWMTMxFWxStX0awfIxjuA+ksvwkjm5RJkBsZwKWdN9uZExYpVDrj28kKATjpGPmNrJJLTexKKo4lCYxKJYzGapwwKnVQWiDRJJAAHexXfFoHGXn9F5aOc5zLQRjNDqUMzCMtVE6VOlWZbGsKaJuibuvkMrnM/AHnzEmUJLKYIFAKlWIp5XBdtgN00Ag2CQQcNMeUwPeKcfy+XIWSQazdRoC8hoWajQFjt5ryPfFL0X6rTiULzRRypGr6FMlAsQASQASKF1398Yr1hxmPhnDczAkIy2ZekBWyJ9fxSrKbZzp1XqOpTV3YLbX0DwP7lkIICFDhdUlCrdt2vayR2s77DHR44rHqfLe3r6C9zQ4MGDHAoYMGDABgwYMAGDFfN51Iq1sATele7NXfSo6mq/AxBNxVE/eAoD2Y0QdyPykkCqNkAbi6O2FA5/wCr/s8mjzP3/hLLFmBu8Wyo+w+DbSC1bhtmu7G9uOF53i+aRUmy0OS3qWXma2K1R5MYJCsT2ZyQBv1Y2kUgYBlIKncEGwfoRj3js8zcUpK6+vv4koq8NyKQRLFENKIKAsk+5JJ3JJ3JO5JJxawYMcShgwYMAGDBgwBlftP4RLm+FzwQJrlbl6VsC6kRjuxA+EHucYDif2c51GWPJVFBnYo0zigrULLpLkAtZBtqC7bsOxGOpcYzhSXLhWauZ+IFF2hSQDVsSBzNJsV8J+hv/e09+/yP+2O+PPPGqXHv8EaTMN6F9JPkeJZxlh5eVaOJIm1KdelRqNaiwN2SSBZvHQcKs5nQJYaZguptdAaa0mtZI2Gquxu68Xhpjnkm5vVL3WwSPuDBgxgoYMGDABgwYMAco9XRS5/jPD8rLA8ccQaZ9RBR9J300aYdKj+t+Juox1fEckCsVZlBKElSRupIIJB8bEj9cL5uMoGkQd42CMWBABKq21AltmHy7i9sdJz1JKuEShpgwtTiy61Q7lqAYDbe+4NEdh79x86ZY5lDBgwYAMGDCvhfEGklnRgKjalr2thR9z03+o+dAUfVbNry6orOzM40qQD8Nkm5Ixp29zvp2N2Fk3A8wVOkyox7Eten6D7zQ/T+eG0srtJmZUHVFGUQEbFgC1G+x/Xs4J8YzfDeK5h/urpOHOYGx5cqIQaBddZK2oNhSBqrwTeOiuiGq9PZoDLohVwY/wAMjSTWnYbqCvajsSB2vDP7yLqn/uN/tihCeVmWXsk3UuwrWN2HvZFtXmmN3eIH4q44kuW6eWcuZO3UG1kXftQqqxirKNfvQq6f+43+2PpnPhHP8B/JiDibBiAg57bfhv8AxTb/ABYOe3/63/iu/wDixPgwBUkzbgbQSn5Ax/6yDEf39/8Au0/96H/5cX8ZXiuflOfTLAjkyqEbYWvTI5N2DbKhXbtd0cVKwXc/w1c8i81GjRSSA1am2Zd6JAWmPk3sdvNX/sNlAQdG42HShrb2KUf1vGmAxh+ImSTNTxg6jHbDVGraBpRjTGVb2loCqoG77nUW/MD+L07HGytHsybgFUCsapSwVBZXwfG+L8WcJZl5b2vfdd/Yjq3B9/qO4OIeAq/JXmOzt5LbHah23q6sizuTiv6ozTQQNmEvVGrUKsHUKAIvtr0m+4r2Jxnl0Bicw21RNufJXb57Mfp+uPXMa/g/xDFTgGYaTLoz/HurH3KsVJHysbH2wxxAQc1/6n+IYDK/9T/EMT4MAQc1/wCp/iGPvNb+p/iGJsL/AFBO0eVndG0ssTsG26SFJBo7bYqBYaV6NRi/ALAD+NHGfjyrTNJNzEjXWAdrB0nfqtTRH5vPzUC2GQzbDJK7kBwm5Y2FbsdRsWAe5sdjv5wo9RRGPKw2XB1gMC9Gn3OouJBa7b79iAQGOKuaBK3CTComEocRENtrsiwTZaVlPTe5FdjYq8alWsXjMencoyz5hHZ+mhp1grbKpZgFijF1XjY2fzHDXgbUhiPeJio8dNnTQ8Chp/6fPcmBngwi9IcQM0BLFywbfV3GpVdRfkaGG/8Amdy9xGqB8xzzKccOVeV3UlpxI9Fm0py3ckaigoXIEF12HbsN9m0ZkIRtLeGoGv4gj5Y5nFxXS2qssnLIh1NKBptqIJbKCyAhY2bHTuNeNQVkZak9V8jLFURbd71h2F63VV1fhs4dgwB7tszb6TVOKScZXIMpgCowGoyOSeZSjtDQpyDfbbuO4pcR4+ZAwMmUBBif9+q9VvJeoZO9SlA9HxpJrVTfMpxIsdAlhPLJkP4+66jJzXP9E2CnUCD2Ei7KSgx2UduCDrMesXk5ZKZRWEgVXXNFhYBZlJMC1egjbfYjajifhnFI8zxCKekEjXEtS6ugKxbSuhT3sk0SLW9N4pJx94wI0htgEpmmlClSl1q5JICqultvjody1SNx1g+l40TmMGbVNMAGVLBB5WyhkRPy9TDbUSMZrsU6VgxzWX1DJMpGp4iCu+ubV8BdtgAtKQUJs01+2I8z6jeELod5HIalLzW+mEy9m3FnSlBb1N22IGPDYs6dgxzmT1FOqZh216YwxDVPpNKCtME7MxK2AR0k7gjHmX1DMwuKYFQHo6ZW1EBWQXrHxBtPalZHUnE8Nls6RjnvGc6y8TDgWyTJEtodB1ws3U97MBqPwki0AIEjYoZri+YZpP6UuuMSEIquSwDLpOkMT1KfqNPYk7/TxWaK1BSRF1OXcMNWmVKsljuULOrE7csA13G4wog1zfrTMIhIgXV+UMHUHtY8nt5qu1kXeF3CuJTzF3CiNpQ4IlUtpEh3opJ2BU7HegO3maTjGd7oNezkaYmvpl0AUZQvVF+KLN0CO5W/cObzKUaRFToBMdbcwDYGa94hza9wFqxQtJIEPB/U00ERTlWQqka2HlBR2bYFg22lb0khQNgZr1hJmYjG0ChXdIzq1KSGKXQ+IEaiBtvpNG6GPWWz+bBUCPTeiM/gkaEEzJuRIaCxEy7nzWK8/Fc0+gFju0PS0G6Ey6WJHMJ6VAkArcsoBvFpXwDa+lLEBUlTpduwIq+s3bE92PttQrDrHKpMxm9SM5Kk6S9xMgBdXZ9QWYBipVF+I/FQoAkNQ2b70xXpJIWYUOW7NuZ72fQo8EEnYbjm4dwdAwY5pmc1m6ATWXo2FjnZb5JPcSHYZgaO16WB+eKnF5JyrgmdiiyMoMeaUfADGGAcXclrqOwCMdrwWPuLOrYW+oUvLuKu9II0ltQLAFdKkE2DXtvvteMM4zenp0gAOYzJBIvbSItRLd/i1eaXUBuBixPzm1MhjkQ6glISWbXGIbHYWOYSTVFU/WaK6gpSy56mggB5UMihVOUlJ30sAWMq6gpYnYmggverl4o+el6cxZT4bjgKUDJCD8RcsN7sVWhj1CseOIyZlC5POj+Ir+HHdB1C2zN5jDsd+9V2K49iDMh1Z1lKdQP4Uek3KANqujACzV5012IHW/gCxNJm48yXVJC0r0z0NKjlitKNED3TT57sd9q8ftHiCzFjDKFMfUwjUaqK6FbpG5BJLXS143xT4fk5Gcukcra3TW3KhJK8xtY1AUCECn21B/YYslZ6jX/mq0asuiAhupTIEP8AW5OogXZYdgoszbsDSejoShmGhkQ8tlBFX0lSQNIIFKooi9u++NLjGen+GTNmWaUSIqG6KwjVROgHSmqtJVtmHUrDcHGzxylyU+YRcWgYZVuWzKRIzEKaLhpGsajuD1ahRHUFG4tS9xm+KZ5Hys8SG5fxNKHvettJHjvuD4+VYi5BBlYmXORx/ixWjP3QqxNWtWa01/5dztelgizMf4DZr8QvFM0GtQtmswI3A1kHRa9r8XZa2Og4hOrZ7LSqSURJQ5A2BIAQNuDe7VYNb7rvqThCMpLCY2JbOmZaZRrRsyJSb1D8pO13QHmhjomQYz5B3zDQuzT1ErgyhRpJ6OyhQx6WbaqJ+lUsvPJPkYJBLIC+cj0np1RqJAgA7g2o3u7LNhyM+i5rmmgBFyjugogh6okEbG+++222M9wec5fJRwzXzBmw5t1bpOZ1KbDH8hB37fywXH0ANNWVilNIZJ1iWVFUkMZeWTsxJUtqI37EfCfha5rJuWzK6w/LGos4tiCDIooAdjYoUaqiPCSCFjkoYJVPNXOGfSrxC1Ezyq28hFdtgSfG3xB6J5RPnW5LlJVjEZHL3IjIa+sHuQLO+3sBisFfiWcK5PJSrI340sSqrr/3h1KBgCK5YO3f4aN3i1w1ZGzmZy8khDLAjBo7APN5i2QSTqGgVX+uKsmWkfI5GLlOHhkyjMrFe0TIXNq9EgAkDsSBi9k3K57MZmiYpIYkUiibjMjHsexEgo/I4ztTAuyzyPBl5KHLmaNVaN21rr2LAFaAq/PTfyw/9SrQia9xIoCn4SSe9VeoVY/UeThLw2N4sllIdLNJAyFltLCjUB5AqtvnXnDXjsjSiNURiVlRzdDpF3W/fftiPkEHDco4zkitIbXLoRpr87SDfoHw6LA7dTXe1ZteGTSRxz8xS7JILdRIWdV1AdSsUQlLIQ39TvjQ5XMv97mzPJcxvBDEoDISSjzsx+OqqRa398QRRvFl442ABUSW2oBepXAonzZHcdjiptAt8CyzxZmWNpDQTUFBtd2NEgr0sPlsb3vSKTZnKOmVnc6GjhMlFqBIDHc/hux6TvvZOrYA4eRSMmZeZlJVo0jNbkkHYgAduo3/ANPbfC/PSFsrmoFVubIZGUFWCmzam9PbtdWRguSl7ieQLSZeNXb921liDYXRR+E9WpgbFDYbWFK0ZOHBIM2is9oyFQrFRsEI3FAaj0kLVKFrSeo383nxzI5gj6IkcNale5TfqA2Gk/yx7iZ9cxMUn4pUjbtVDc9r7n6fPEBBlOGqs+XZmvUrMtEDqAU7aVGrazfegR2JGPc/DVbMTjvQWXqsi2uxZFVcamhuKH9nHsZou0TqpbkakkABJsqAQAB3BrY+Mev2mOY7FJBrRFAaN13Bb3UXu4FC8TcC39nK0OVKsx1MY2PNkVTdlmrfcugIBI3Pc+ZBkzFLIW1GpMuFfW7sdbKCSrWBRC7+QN+wv3yZFy+XQg/gyB2ZgwBVdRoHTsdwN6A39t/OczztcgjBRpMuAQWO6zqCD+HVgnwT2rY7YpCeaEniDpGSpMKylizEWzCOgtgAaY/BG+++F+XywXIJID185bNtpBMqQkBdQ/IBXjUNVXYLaeXRmue4VV5QitjINy97fh6f8z9N7oxwyplREVFmQOWAk0gCQSEbxj8oO5oX+lrKXYeEocxKsjMxaHT8TC1csrX1HelAvx4rC3L5ESZWN0c6HlWwymxqk6u5HVZPUBV79W1sslmJJJjOkYKFAg69zvquio2ojzilwpZkiTLFIi0ZVzpms7PqHToHlSO+1fphuDTQimYeBVfwxPilkZGLyak0/D+a/B+Q8V/H5b3cYB8xmOOZyWHIzyQ2XWVjQAsjm01WygbE732G29Y1GMx6hzsZy06BkDMxFEhQSHANsaA3BG5xY8gS5LN5mPN5eO5AsxYsaBU0t31MSQzMeobamS6sAqX4xmxlfvLrODYZmVlJFNQVBekM67haK9QXqPSdLNnomzGSKyRNyo3DU6k7iLtvv2JNew/RaMzH+zZIDKmtmUUHWxul0bq9j+u3fHVPsQk41ms02eGXCtKn3dJVFIAzXpagWWzvZbUAoKrXUNU/B8zLNkG1uwZMzHEpOg6dEyKCp0gE3t1Abg7DzPLxjLrxKJ2k0gZV47INEmSNqWxvspvTsa3+EVR4dnIzkHCam/pmq0jc980JNxuQdJ7Hf5DYYdFt5AzjcT4hyDnNMkYLjq1QkgbdJtQWo7HcdtPjQXfFJM2+azKhDIsXwu7ilWiQ2kL0UwZbA1HRZ2AOIMznwOEmNNTSc40uhhquQnawNtJv+XfbDubiMfNz1s41QqlFWtSOcbI+JQQ47gDY0SQQNN9vewKfE8/mzkckxXrlkCSh2AC6idIJAOrcBB31Er3vHnhL5qOXNRMDCq5eRlEbpQc9m0lKBPxKwtd3DAkaU+5jisYyWUSptSTRMxEUoVuW+pzrCUxJF1vZP1xabj0MuZzOgsw+6Aj8JtS7yBttOsXS9wLra98Z6cAzkBzyCKeQ6ebJo6ZE1g78xQTH1FAjtqLENoNatQ1bX1y8oii5bMoaUI+kgHSysCR5LDwB5r2BGazXGo/uMSqJXIzDHVynpfxJNXUV7hbUgWe498O/VnEdaRLy5lqZGJZKFC76ro/QWavY4Pdp0CnwGPMJnjC9xjkE9DrQJOlS0ek2SFtXs7rID3oI5sznRCsugtK/NQLJLzFVlEjtT6dhpVjuoG2gHtjUQcbjfNNmKkVRGsfWhQ7MxY0xA09SdXy3wvOdRUiFSkLLLKw0FumRJVFACyLcVt8P0wT7Ak9MzzHN8sNIIjlg66msdbExsBRF0DuCCPzBrTTm3jzv3UTh2R1dVYhkLM4fTpZ2j1jVtutgEigdzh9wniyxTpI8WYVVysEdCIkalEhaq9rFir3G2KWa4yjcNkjZJAWYyEqn4ekESM2tjoK6QQLJDbdwRdVp8AdeqI5vvOUSORyGUjfQbcKxDaWXTdBmLeNACjfdLc0eTz6CUqYdGgBlUJ1ktqVIunyClMGWqOlhWl4tmxz8o5jkBV2NFSWrlSLsFsd2HesJM6A8PEt5Qs1UWW+WN9yLG2omgN/rYuRfv5gm4bk8xHnMnbkxyK/bQOlULLYWME2zWRY9zdVijxngmclzmd5OZdaCFAxRwqsu/wAcXSpOqlVvym6tbf5TiYMmVqOTojdD01diMWt9xYq/7Q98eV4qseczjskoBihWtHbSJCSd67MP4fpgpNO0vdgT/s+d8rkRbAhpBIrSubLN07BCGAaq+HStjZSwxZ4ZBNHNKkrA6ZMv2ZiSxliZiVrSNmHY+TsCWv03FNWXyjCKStaHqQi6kQg0RYJrz5IHzx6fPa55XjhlY82EMoBsUYWLEtS1SqKUn4gTXVTcBxLJTycQmEZGwDKTK1jpjDAAqVUb2AO5LHbUcU8vk5hkYAhQN94UVzZNKKNKgRg7FulbU7BjIbu7ZDipTiDsYpbMZ6QB55NG7+X+fscUE4gwykLclyBmNQ/tWxK6du5Uht6F7WcN6QGHAcjMmYzUcrbGIdSyOSC12BZ7DuGAWrYADuyKPhub+6pIZU6ZGDnXINw7RuwBNVtYLWSBRAskPOH8VaXNyvEjODCejWo3HLq9yPcD5k+LOKmXmc5EwMja2eQ6jVW0rtsAbIFjdQQfG1Wt/wBA2kF86QeNKEf4gf8ALFvFPLyEym1AtFN3flqB+vj6Ht5uY4lPhxlZMlO6NHJIzjUQbhRlfSbDMOURZ2IA22Hm8avClyVhzJ6hRkO1g/D3B/1xUBXDlZdSlTE7Kd2KLqXcWOmLbqX+K/Lb6crdxOIRe4QIm9HpAQxb9gdXgjtteGcQAOVKirBX9Cmqj+oGKedhZsrna0iS5SjeVZVuJifdaUiuwA83i2CHO8PBVWl0dA0gvHH0DtQJh2Hy2xDn8s6w1ExVS8ZBjSMAHWp1VyqO/wBbw+m3zEIO45cjUe13EAa96JF/M++KZjITMKBss6soBvaonO3jqLGv98EwKBkyTy1XltXTFUIA22bQAO3+mJM7l5lca5Il1jcMFLEgdgWmF74YlQcs5Pfnub82uYOnf5AAfQAYvxoDmJQQD+HGN/a5NsLAo/ZkwWnYFFFBeUoVR2Njn1Wmx9CcfcnCXJMTq1dygU9+42n2uux84naT+gQlt7WDV/aBaPUD7ggkEebOGDj+kr84mv50yVfvVmvaz74WBOqEOsYdA3iOk1LtYOnn+3sPI+eKGegLSLBIZGJosHVnQKyy7n+k0v7thZ9687N+UPup9xMzWQCQeeTY1Ai/b22rHj1I5MkSi92QmvKgksPnYBBsHYnzvgmDPZnh8aIXJiI3VWjgjZkXQz9TGZiQybeB1dqN4t5rgmXVlUwxk9yBFBuV0ncs4GobGu/Y+2L3qwXJW1fdp2+dqhUfXaRu+GfBBbTn2mdVPy2JF/8AnLf5dgALqdWQzx4dAEd+UPyGuTFd2AhFMdVNVFb3G1nbEMuTyzIq6YiDpBDJCPi6VV1JpdVhQD3sADGhz8oTMAXQKBj9Q62aHclRW9/CtVvcGRh05GZa7IR79o1A3oXQAF0O3jDUylGENKWYPNsRH+82UsFYFQWN7MK6TfscXMtkWkU8vMuVshtDR0G22IMZIIHcE3vj7lZKGX7HVmCO/wD4Uh/U7YuZuLUM2oNao6v5lCL/AIV/DBsFXK5ZnvRK9+DYFj3W4xqXf4hYPviLOLLGQGeTqvZXLFgKskLESoFiyKAsb9sNZJLfLE7FtX69BNfyv9MeoV/pUp/8KL/1TYlgUtw5lTW00tEeJmbv200tsTtQrc0BeIc9lpihZZ5DokS1J0klXU6SNIIv+YI7g7scufwINiNMoWj4pmWtttv9jiPiaEPmiCf3MLgeAVaU3XbfSP4DCwQTZN4tOqWZiT8KtIzEDuaSyB4uvIHci5ny9R8wyvorVr50mw+l4Zn/AIn/APl/7sUY1JyzVv8A0h/4DMm/5YWCJMiJezSGh1K8kqsL/stvR3F9jR9sRxRKW07dLFFNPpsVY1lNN3t3NkEbkEYaxr/SpDvvFGO5rZpfHbz/AJewxUjF5aMD8sqAj20zAEfpXf5YAk4flNM7WRYjGwr8zNuSFUn4Nr+eG2K0a/jOaG6IL87GTvt232/XFnGQfMIMxxFeXOipKSzSJ0oWtqKk7XQsd/8AcYf4V5OJAGDxbmSQ/uywIMjEEmiNxR7+fHbFQMnwXiTCdAZJ5REF1RiMFlLIQCackL5oKK2HyNbiuflV5RrmRZnkpGFdISyFUiwdALUQb6vY41WSywDpqRisSyrujEdToV0gjYBVIoUF2AFYM5Bch0RnQ5gJIQgAxylm1Cr3Wq2+vjG9W/BBH6t4gXMOjnxsgc3okQtag0ACpbZW28kCgTVR8D4/yss/ME0rOwYOo1qQyppAYtZsURZPcVtQxrpggopGbBBNRspIHs2kfLa/litIW+7sgSRnYyEAKw2LlgCz0AaIG573Www1bVRTFNPKZG08wK00kwT8UalDmXsHKWW/DrTvTGjVllxqd5Z3lSSaFWjjjq9OkhpCW2kCkkNvZ6QtmhjUPqLkiJ+pkbVagALWzKWvV3/L/V36dvee1MbELtSOuzKD1aex1jbY+fbE1Azk2dV+H8grL+7UFhVKAQfi1aqAFAnq23JNnFPhGcbKy6pGd10vGeY7atQZSCpeRgR3BIoGhV0a26uwQLy2+GttNDav62KnDoXRyWQ1yooxRB3TWT3N/m2sk7b4atqBh4kd5ARICGkMoHNzLAVKH09JEdg1Q07hSRYBOGvqN2zatoKoF5at1upAdithgg2IJGoHYgg1ucaaQyawRG2kuCesAgBSPh7Hetr+fyxDLCzSuxhY9UeknQfgIYkdV1Z2B/MGO1gm6t7IZo8PcTWdLFoJECnMySXfcgNdbE3Vdhv2rTemJNUTt4aaVh9C5OLWYBZkuNyASe60NiNxq374qcEheJWBjYC7ABX23/N/H53jLdopT9UoebAdvKpd1qYqB279+3yPbc4yP7Ikl5ls1u7LII5JFUBbgtV1bHShNGxqBonSDjdcTid5YDymZVY6vg2sbHd/f2B99qxbyRKrp5TKAzUBpqixI/N7Yqk0tiGTzU7yxxq53PKnuMMLDRuoFbkliCQBvsBRIBPvIwssOYChnMsYSi5Lqacf8wKdg4sHSQQ3ytpl8k/LAEBRqguzHRMUmsjoPnejpH0HbDHh7OuocmRQXdt2QgWbPZr6iSw/XtsMNRTK5UGKeN9EmqO6DSkhxopq1UGostsLoir3OIPUSHNyhwkgKoqgKym+oljYRjsN/wAv6+Nbl4HWQNygFUS9mGomSRX7WABsb+dfPHriMcrtGUQbagwYjswo1R3I9vO++GrewZRsvI+STLFDoQq3M1LI0mhi1gFALsA6tNdyLFNirkGkgjnIy+ZbnIgJcRJpouPg1IQwvfY7aDve+6nVmiZNHddO+kqdqIrV2/8Au+K+ahkMUwEfVLdAaR+RV6jq3PT39qHjF1gzfqKKSeRZTFLaIVURrE7bsC1E6vFGtr0bWdj5ljK5BsuY5DGWFkhGtS4ZgUHYNv8AloBu21Y1M8kjsh5DdLarZkNdLLtT99/88TRowiEegikC2ulQNq6Re3y9sTUDK+n4JMvLIy5ZrYaKSJUBCu2gnSwVgRZDezeDYCvK8HdJjIIiWWcSKWhjDatbSSKCFLaim+otVMNLMbGN3koWj1HQd9IoaQOlQvv3/gKA27k+Tl2MgYodpOYKI78sx0bY7aT48jDUQh4VnZXmbmQGMFBRJu9JO1Vt8XvhziuqkuGIqgRudzek+PGxxYxllDBgwYgDHzH3EWazCxo0jsFRAWZiaCgCySfYDAGf4n6xgy/EI8nM6qZowyH2bURpY+NX5fmD7jGkxyX7Nsl+1M7muKZlAyEmGBH6lUULoMtUF2seWksb46ozpEqgkKthFs+eyiz5PYe+O2aCg1Fc9fiRE+DBgxxKGDBgwAYMGDABgwYMAGDBgwAYMGDABgwYMAGDBgwAYyTcYzOXnkmzcZXJuFEbIdXIA7mdK21E2XFhQADsLxb4F6tgzeazEEUikwELXlj+dlvuqnpsefkRjQkXscapxdSQPMMquoZSGVgCGBsEHsQRsRj3jJ5zLnhrCaEn7o8gE0H5YeYwHNh8qNZt0+GmLDTRvWYjVcAMGDBiAMGDBgAxy77cONyCGPI5dXeXMG3VELEpvS7Am2YeN6U46jj5pF3W+OmKahNSauiPcw3pd81DlYctk8iUjjWubm35RJsFm5KB3JZix3K9u+GGf9MTZyPl53NsUPxR5dBEp+EgFmLudLLYII79sarBiPI7tciiLKwlEVSzPpFam+I15J8n3OJcfMc14j67lg44mSSpoJWRGurikPxBGXuACrFWsgk7gVhDHKbdeVhujpeDBgxgoYMGDABgwYMAGDBgwAYMGDABgx8ZgBZNAdz7Yzuc9dZCKteYUKSQHCsY7HjmBSp/j4PtipN8IDniGfjgQvKwVbAv3JNBQBuzE7ADcnGH9W+ouIpDJIvDrywHUDORPp2ttMZtBRPYkgAk12xT9ecKzEyR8SyOabMPl35qxKVMRQXehVvU9GjZJILVWwwxy/2hxZvh7S5eNpMyyMPuqDW6sAb1AA0m1hiOrYVZ047xx0lKr337e/Mlig+jsrxTLQcQ4bpyOY02hjAVAykgoyqBuGsawNx4YUMTenvtHfLv904yhgnWgJq/DlFfESuwPzHTv+Wqwt9HfaPk+H5eDJT5fNZYovUXSxe5Zj2fqfUNl27bAbbjhfHeH8WUrGFzCpRIeE0h8fGtAnf598dcilG1OLcej6r5+hF2IJOMx8TZYMoxkhWRHnnWwq6Csixq1dTOwUMB2XVZBIB1+IcplUiQJGioi7BVAAH0AxNjySa6cGgwYMGMgMGDBgAwYMGADBgwYAV+puLfdctJNRZhSooFl3chI1AsXbsB/HHMeL8IOX4nwWFmLOWkllbbrlYh5Hqq3bb6UPGN3xDgs757LzO6zZeEsyxEBWSQgqJb+GTSCRRqgSRZxkvX8GYPHcg+XhMzRxFqulHUy27UdKgkWfrV49OCk6vo/wCmZZ0fi/FI8tGZJWodgBuzsdlVF7sxOwUbknHPuAeus/nOKzZeLLRrDEtskzFXTcC2dA4Dm/gr3F7E4ueq5/2ZlJc9mJBPnmUxRPVJGzigsMdkIoA1MfiajZ7AXfsm9OHJcPTmfvpzzpb3PV8I3AIISrB/MWwjGMcbk1d7L1fyL1NmhsA1XyPj5bYhyOejmTXE6ulsupTYtSVYX8iCMZ/izvnpGykRdIENZmZTWo1+4jPck2C7LVDpBsnTn/sGzLNw1o3u4J3jom6FK3+bH3xz8P8A4cvKvvYvc6Rgxy317zYuK5CHLz5iNM0xEqrM1EBgekEnTsSNq8e2HnrDKZnJ5WTM5TOS3CgcxTlXjcL8Vsy6w2n2bcgDzeHhfx35/Qs22DGa4NnzxPh0cytLl2mjP7s0ytuuxYdrFg+dsZf7Gp3zMGa+9M8s0czRNzSzHTXYqxKjcsCAPr4w8J6ZN9BZvM1xzLxuI2lXmE0I163/ALi238tsJ8x69ysTquYXMZcOaWSeB0jJq61EbfrXb23xkOPwpwz1BlcyqrHBm0MMhHSobZb7hV7IT9GNXi19qvFI85k/u8Uc0iGRC+YSF2jhCkFmBC9Z02KXbc2RRGOkcMbj5P7foljji3ElzPF4cgd4o4TmZADtKfhRHAO6AHWVPc6fHfYy5ZHQoyqyEUVIBUj2rtWOJca4xDls5k+LZORp8qEGVnpetdIrqDAaSykEdrKnwcdp4fn4541lhdXjYWrKbB8dx7HbEzY3FRa49SpnIwrcA4xGiE/s/PNQQbhGsLsCSegsu/lTW5XFv1Zw2Tgud/aeUS8tKQmagUHazZcDsBY2O1Ma7MRjQfaBkRnMzkMqm7pOMzJW/LjQHdqIrW1KPfqrsca/iPD0nTRINSagxXw1GwGHlbo15rfbbG3m/jJ9VUu6/JKKnCOLQ56LmRqzxMAQzxlQ3nYMATW24FfPbF/J5OOJdESIi2TpRQosmyaHuTeJ8GPK35GgwYMGIAwYMGADBgwYAMGDBgAwYMGADHzT5x9wYA596s9G5jMZvKTPMcxloH1NCQEfx1BlpXogGjRoGrusNPUPqLVmIsjA7RzTFtcrIVESKDqKFwFaRqpasDcnsA2tx4kjDCmAI9iL+mOniN0n04JQhyvptsuqrlMxLEiknluBLGSSzMTq/EtmazTjt4snGL+yyVoeKcUykhUuX51qpAPUdRALNQ612JJ3x1KRbBAJUkdxVj5iwR/EYxWS9EzZfiT8QjzPOaVSkkcq6dQ2qnTYaQqV0G6PvY3jmtMlJ8r72GIftB5j8f4ZHE8auEZlLgsAbfdkVlJBC0NxZHfY4PUfFJ5+I/srPyCDLTKNEkClTP26GZy9AtY2rwDd4v8AFvS+fl4xluI6MtphURmPmsTp67OoxgFvxCRsOw+uHvrz0enE8qEao5l6opKso3lSe+k9jXsD4x1U4LQn5fR29/kSh/wvh8eWhSGFQkcahVUew9/cnuSdybOOa/Zw33fjnFcoOzHnD5dV0KFV+LjXehJ8/wAjl8Qg0Sx0BKHRlmHa6ViVbbewAe/yCOP0rnP2w/Eoxl4g6BGjdmdmGlVs6RSt0jYEjp7mzjnBpa4yfK+92UPtw4VzeGmZTT5aRZQR3o9JH8wf+nGq4P6gimyUWbZ0RHjV2JIAUnZh38N01ffbE3FuFfeYTDLIwR0KSCMAawdiLYMQKvsb374rcF9I5PKhRDAg0/CW62W6vSzWVugTXc98Y1p41F8p/ZjqYr7MvTweXiM7wqMnnJPwY3joSIGdlblnstMKsfwrGj4T9n8GVe8rNm4ENFoUl/DYi9zqUte/hh2GNdgwnmlJvv6CijwvhMWXBEa0WNu5JZ5D2t3YlmPiydhti9gwY5FDBgwYAMGDBgAwYMGADBgwYAMGDBgAwYMGADBgwYAMGDBgAwYMGADBgwYAMGDBgAwYMGADBgwYAMGDBgAwYMGADBgwYAMGDBgD/9k="/>
          <p:cNvSpPr>
            <a:spLocks noChangeAspect="1" noChangeArrowheads="1"/>
          </p:cNvSpPr>
          <p:nvPr/>
        </p:nvSpPr>
        <p:spPr bwMode="auto">
          <a:xfrm>
            <a:off x="2371725" y="91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1E5F9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44" descr="data:image/jpeg;base64,/9j/4AAQSkZJRgABAQAAAQABAAD/2wCEAAkGBxQSERUUExQUFhUWGB0YGRgYGB8dGxggHx4dHBwdHBofHSggHx8lHR8iITEiKCsuLi4uHx8zODMsOiktLisBCgoKDg0OGhAQGzQmHyQsLC8sNywsLCwsLCwsNywsNCwtLCwsLCwsLCwsLCwsNCwsLCwuLCwsLC8sLywsLCw0LP/AABEIAOQA3QMBIgACEQEDEQH/xAAbAAACAwEBAQAAAAAAAAAAAAAABQMEBgcCAf/EAEQQAAICAAQFAgMFBAgDCAMAAAECAxEABBIhBRMiMUEGUTJhcQcUI0KBFTORoSRSYpKiscHRNEOCFlRjcrLC0/AIU4P/xAAYAQEBAQEBAAAAAAAAAAAAAAAAAQIDBP/EACsRAAICAQMCBAYDAQAAAAAAAAABAhEDEiExQWETUcHwcYGRodHxMrHhIv/aAAwDAQACEQMRAD8A7jgwYMAGDBgwAYMGDABgwY+E4A+4MVs/nOVGX0SPXZY1LMfoB/mdsZj0R62HE3m5UZiSGgyyfvCzaq2HSopfcm7FDYnShJpyXCBsMGOe/azwjOtl2nyeazClN3hRqDLRBKaV1lvJBJB37EDDz7PfUMOeySSxUrDaVLso/mydzfxAnvfveNPE9GtP/CXuMX9RZUTjL8+MzMaEStqexZPSLIrSbvtWLnEM8kMZkfXpXvoRnP8AdRS38sI4hzeLO2npy2WCaq7vM2si/kiL/ew64tmFiglkb4Ujdz9FUk9vljLStFFMHrfh7qzLm4CqEBjqoLfayfB7A+cX8hx/KzELFmIZGNEBZFJNixsDfbfHO/sI4hBHw4o88ayNM50NIoagq7hSbqhf6HG4KZbM5tWQxtLlacuuljUqumgkGxsA36LjplxqE5R8iJj7Bijxp41gkeb92il23ogKLsGxRFbGxjAfZZPxTMZBZ3zSNbEIs8RYsi0LMisrWWBGo6vJIa9sLHcXLy9RZ03BjOelfVIzbzQSRmDNZdgJYi2oUd1ZXAGpT9LG19xeixmUXF0yn3BgwYgDBgwYAMGDBgAwYMGADBgwYAMGDBgAwY+E4rahNFcchCuLWSOjsexUkEbjzWALIOMj6+y+ZEYnjkZooJElky0a0ZY1KmQFtQLUuptGwbYEGt8DmvR+dy3Enjy/EZ4mlXmZdpmLLmGqpUdrrWtAi0axR/Lhr/2y4xkSFz+Q+8R3RlgHiwLOkMvnYELfb3x6o4KacJJ9uP79DNnUMhm0mjSSJg0bqGUjsQe2OU5Zv2Z6mdSAsHEB07/najZ+fNDCv7Y/SX7LfW0D5uXJR6khcmXLK4CmMnqkgAB3AYkr8gR7YufbhwwyQ5aaGzmoZgYlXd2Bq9KAHUQ4Q9tt/ffWODx5HjlxJV9eH9Q91Z0zHG+NZdvT3ElzUKn9n5o6ZY1G0bXdKooCu6/LWvzPUfT3EpJ4UeXLywOVBZZNI3I3AAYtV+4GJeN8IizcDwToHjcUR5HsQfBB3BxxxT8OTUt09mVqxD9nb86KfN1/xeYeRT7xrUUf5QR0pe/uT5rDD1zJp4bnDt/w8vf5oRi/wPhi5XLxZdPhiRUBoAmhVmtrJ3PzJx84vweHNIUnUuh2K6mCne9wCAdx5xnUtd9L+wMV9jXDIm4NAXjjfW0jHUgN1IwF2N60jf5D2xpchwjKcPlkeJUh+9PGgjRaUuAQAiLsNrY0NgGY7AkR5b0TlYhUP3iFbsLFmp0QH3EYk0fyo+bxPkvTMceYE5lzErqpVBLKXVNVWVBGzECr+ZxrJkUpylezCRmPtt4o0fD1y8YJlzcqxADvXc+K3IVasfF8sVYvUc3CjluF/dEkkMSLBIr6IpTuG1Wh0tqFmrssLq7wy9SejMzPnsrnBOkoyzArA66B3BY8xQ25oH4a6QNr2rfbLwBsxklzESv94yrCRdPxUSNQBG9rQbY/l2vbHbG4NRxvh3fxfBHfJc9Aek5svPmc5m2Q5nMtusfwxrd1dAEnbx+XubONfxFpBG3JVWk7LqNKLNaifYd6G5qsUfSvHEzuUizCdnXcbdLDZgaJqj/phZ6j+0LIZKxLOrOP+XH1t9DWy/qR498cJKeSfG/4Lsj1lM1ncoqjN6c1GKBngQiROw1SQ2dQNkkp2r4ash/kM9HPGskMiSRt2dGDKaNHcex2+uOat6t4vxCxw/Jfd4jsJ8xsfYsAdtr8Bux7nbDz0d6LzGVnkzE+eeR5SC8caKkRI2sgg2a8gKe/fvjU8dJuTSfl+tkLNvgwYMcChgwYMAGDBgwAYMGDABjy7gAkkAAWSewHuTj1jnn2qrxLlLLlRGYIHEskdkvLoIYalAox2DaA2Rv8hvHDXJRugzZcc4SmbhaGRpBG4IYI2ksCOxYb18h37GxYOd4DxCTISR5DNm4z05TM0FWQD4YZKoLKBsPDge/e96G9ZQ8Tg1x9Migc2I94yb89mU0aPt3o7Ybcb4TFm4HgmUNG4oj29iD4IO4ONbwbhNf4QperuBnNwVGwTMRkSQSUOh1Njej0mqYeRjz6X9SxZuFGLKkxJSSEsNaSJ+8Srs0QT9KPnEPoHPyzZMc5tbxySQl6ovy3ZAxFnqIFn54v8F9PZfKtI8SDmTO0ksh3d2Y2ST4F76RSjwMR0k4vpwCPiPpXKTypNJAhljZXWRbRwV3XqUgkD2O2HFY+4MYbb5KGDBgxAGI4swjDUrKQO5BBH8cK/V/FYsrkppZiRGE0mhZJbpAA+ZIxyD7K/XmSyPDngzEjLI0jsAEZtiqgbgV3GO+PBKcHNLhpEbo7hlM3HKC0bo4BolGDC/ax5xPjlX/4/wDFYmyT5YE81HaRhRoK1Ab9vBx1XGM2N45uD6BO0GPmPuDHMoo4r6by88TxFDGsh1OYWMTMxFWxStX0awfIxjuA+ksvwkjm5RJkBsZwKWdN9uZExYpVDrj28kKATjpGPmNrJJLTexKKo4lCYxKJYzGapwwKnVQWiDRJJAAHexXfFoHGXn9F5aOc5zLQRjNDqUMzCMtVE6VOlWZbGsKaJuibuvkMrnM/AHnzEmUJLKYIFAKlWIp5XBdtgN00Ag2CQQcNMeUwPeKcfy+XIWSQazdRoC8hoWajQFjt5ryPfFL0X6rTiULzRRypGr6FMlAsQASQASKF1398Yr1hxmPhnDczAkIy2ZekBWyJ9fxSrKbZzp1XqOpTV3YLbX0DwP7lkIICFDhdUlCrdt2vayR2s77DHR44rHqfLe3r6C9zQ4MGDHAoYMGDABgwYMAGDFfN51Iq1sATele7NXfSo6mq/AxBNxVE/eAoD2Y0QdyPykkCqNkAbi6O2FA5/wCr/s8mjzP3/hLLFmBu8Wyo+w+DbSC1bhtmu7G9uOF53i+aRUmy0OS3qWXma2K1R5MYJCsT2ZyQBv1Y2kUgYBlIKncEGwfoRj3js8zcUpK6+vv4koq8NyKQRLFENKIKAsk+5JJ3JJ3JO5JJxawYMcShgwYMAGDBgwBlftP4RLm+FzwQJrlbl6VsC6kRjuxA+EHucYDif2c51GWPJVFBnYo0zigrULLpLkAtZBtqC7bsOxGOpcYzhSXLhWauZ+IFF2hSQDVsSBzNJsV8J+hv/e09+/yP+2O+PPPGqXHv8EaTMN6F9JPkeJZxlh5eVaOJIm1KdelRqNaiwN2SSBZvHQcKs5nQJYaZguptdAaa0mtZI2Gquxu68Xhpjnkm5vVL3WwSPuDBgxgoYMGDABgwYMAco9XRS5/jPD8rLA8ccQaZ9RBR9J300aYdKj+t+Juox1fEckCsVZlBKElSRupIIJB8bEj9cL5uMoGkQd42CMWBABKq21AltmHy7i9sdJz1JKuEShpgwtTiy61Q7lqAYDbe+4NEdh79x86ZY5lDBgwYAMGDCvhfEGklnRgKjalr2thR9z03+o+dAUfVbNry6orOzM40qQD8Nkm5Ixp29zvp2N2Fk3A8wVOkyox7Eten6D7zQ/T+eG0srtJmZUHVFGUQEbFgC1G+x/Xs4J8YzfDeK5h/urpOHOYGx5cqIQaBddZK2oNhSBqrwTeOiuiGq9PZoDLohVwY/wAMjSTWnYbqCvajsSB2vDP7yLqn/uN/tihCeVmWXsk3UuwrWN2HvZFtXmmN3eIH4q44kuW6eWcuZO3UG1kXftQqqxirKNfvQq6f+43+2PpnPhHP8B/JiDibBiAg57bfhv8AxTb/ABYOe3/63/iu/wDixPgwBUkzbgbQSn5Ax/6yDEf39/8Au0/96H/5cX8ZXiuflOfTLAjkyqEbYWvTI5N2DbKhXbtd0cVKwXc/w1c8i81GjRSSA1am2Zd6JAWmPk3sdvNX/sNlAQdG42HShrb2KUf1vGmAxh+ImSTNTxg6jHbDVGraBpRjTGVb2loCqoG77nUW/MD+L07HGytHsybgFUCsapSwVBZXwfG+L8WcJZl5b2vfdd/Yjq3B9/qO4OIeAq/JXmOzt5LbHah23q6sizuTiv6ozTQQNmEvVGrUKsHUKAIvtr0m+4r2Jxnl0Bicw21RNufJXb57Mfp+uPXMa/g/xDFTgGYaTLoz/HurH3KsVJHysbH2wxxAQc1/6n+IYDK/9T/EMT4MAQc1/wCp/iGPvNb+p/iGJsL/AFBO0eVndG0ssTsG26SFJBo7bYqBYaV6NRi/ALAD+NHGfjyrTNJNzEjXWAdrB0nfqtTRH5vPzUC2GQzbDJK7kBwm5Y2FbsdRsWAe5sdjv5wo9RRGPKw2XB1gMC9Gn3OouJBa7b79iAQGOKuaBK3CTComEocRENtrsiwTZaVlPTe5FdjYq8alWsXjMencoyz5hHZ+mhp1grbKpZgFijF1XjY2fzHDXgbUhiPeJio8dNnTQ8Chp/6fPcmBngwi9IcQM0BLFywbfV3GpVdRfkaGG/8Amdy9xGqB8xzzKccOVeV3UlpxI9Fm0py3ckaigoXIEF12HbsN9m0ZkIRtLeGoGv4gj5Y5nFxXS2qssnLIh1NKBptqIJbKCyAhY2bHTuNeNQVkZak9V8jLFURbd71h2F63VV1fhs4dgwB7tszb6TVOKScZXIMpgCowGoyOSeZSjtDQpyDfbbuO4pcR4+ZAwMmUBBif9+q9VvJeoZO9SlA9HxpJrVTfMpxIsdAlhPLJkP4+66jJzXP9E2CnUCD2Ei7KSgx2UduCDrMesXk5ZKZRWEgVXXNFhYBZlJMC1egjbfYjajifhnFI8zxCKekEjXEtS6ugKxbSuhT3sk0SLW9N4pJx94wI0htgEpmmlClSl1q5JICqultvjody1SNx1g+l40TmMGbVNMAGVLBB5WyhkRPy9TDbUSMZrsU6VgxzWX1DJMpGp4iCu+ubV8BdtgAtKQUJs01+2I8z6jeELod5HIalLzW+mEy9m3FnSlBb1N22IGPDYs6dgxzmT1FOqZh216YwxDVPpNKCtME7MxK2AR0k7gjHmX1DMwuKYFQHo6ZW1EBWQXrHxBtPalZHUnE8Nls6RjnvGc6y8TDgWyTJEtodB1ws3U97MBqPwki0AIEjYoZri+YZpP6UuuMSEIquSwDLpOkMT1KfqNPYk7/TxWaK1BSRF1OXcMNWmVKsljuULOrE7csA13G4wog1zfrTMIhIgXV+UMHUHtY8nt5qu1kXeF3CuJTzF3CiNpQ4IlUtpEh3opJ2BU7HegO3maTjGd7oNezkaYmvpl0AUZQvVF+KLN0CO5W/cObzKUaRFToBMdbcwDYGa94hza9wFqxQtJIEPB/U00ERTlWQqka2HlBR2bYFg22lb0khQNgZr1hJmYjG0ChXdIzq1KSGKXQ+IEaiBtvpNG6GPWWz+bBUCPTeiM/gkaEEzJuRIaCxEy7nzWK8/Fc0+gFju0PS0G6Ey6WJHMJ6VAkArcsoBvFpXwDa+lLEBUlTpduwIq+s3bE92PttQrDrHKpMxm9SM5Kk6S9xMgBdXZ9QWYBipVF+I/FQoAkNQ2b70xXpJIWYUOW7NuZ72fQo8EEnYbjm4dwdAwY5pmc1m6ATWXo2FjnZb5JPcSHYZgaO16WB+eKnF5JyrgmdiiyMoMeaUfADGGAcXclrqOwCMdrwWPuLOrYW+oUvLuKu9II0ltQLAFdKkE2DXtvvteMM4zenp0gAOYzJBIvbSItRLd/i1eaXUBuBixPzm1MhjkQ6glISWbXGIbHYWOYSTVFU/WaK6gpSy56mggB5UMihVOUlJ30sAWMq6gpYnYmggverl4o+el6cxZT4bjgKUDJCD8RcsN7sVWhj1CseOIyZlC5POj+Ir+HHdB1C2zN5jDsd+9V2K49iDMh1Z1lKdQP4Uek3KANqujACzV5012IHW/gCxNJm48yXVJC0r0z0NKjlitKNED3TT57sd9q8ftHiCzFjDKFMfUwjUaqK6FbpG5BJLXS143xT4fk5Gcukcra3TW3KhJK8xtY1AUCECn21B/YYslZ6jX/mq0asuiAhupTIEP8AW5OogXZYdgoszbsDSejoShmGhkQ8tlBFX0lSQNIIFKooi9u++NLjGen+GTNmWaUSIqG6KwjVROgHSmqtJVtmHUrDcHGzxylyU+YRcWgYZVuWzKRIzEKaLhpGsajuD1ahRHUFG4tS9xm+KZ5Hys8SG5fxNKHvettJHjvuD4+VYi5BBlYmXORx/ixWjP3QqxNWtWa01/5dztelgizMf4DZr8QvFM0GtQtmswI3A1kHRa9r8XZa2Og4hOrZ7LSqSURJQ5A2BIAQNuDe7VYNb7rvqThCMpLCY2JbOmZaZRrRsyJSb1D8pO13QHmhjomQYz5B3zDQuzT1ErgyhRpJ6OyhQx6WbaqJ+lUsvPJPkYJBLIC+cj0np1RqJAgA7g2o3u7LNhyM+i5rmmgBFyjugogh6okEbG+++222M9wec5fJRwzXzBmw5t1bpOZ1KbDH8hB37fywXH0ANNWVilNIZJ1iWVFUkMZeWTsxJUtqI37EfCfha5rJuWzK6w/LGos4tiCDIooAdjYoUaqiPCSCFjkoYJVPNXOGfSrxC1Ezyq28hFdtgSfG3xB6J5RPnW5LlJVjEZHL3IjIa+sHuQLO+3sBisFfiWcK5PJSrI340sSqrr/3h1KBgCK5YO3f4aN3i1w1ZGzmZy8khDLAjBo7APN5i2QSTqGgVX+uKsmWkfI5GLlOHhkyjMrFe0TIXNq9EgAkDsSBi9k3K57MZmiYpIYkUiibjMjHsexEgo/I4ztTAuyzyPBl5KHLmaNVaN21rr2LAFaAq/PTfyw/9SrQia9xIoCn4SSe9VeoVY/UeThLw2N4sllIdLNJAyFltLCjUB5AqtvnXnDXjsjSiNURiVlRzdDpF3W/fftiPkEHDco4zkitIbXLoRpr87SDfoHw6LA7dTXe1ZteGTSRxz8xS7JILdRIWdV1AdSsUQlLIQ39TvjQ5XMv97mzPJcxvBDEoDISSjzsx+OqqRa398QRRvFl442ABUSW2oBepXAonzZHcdjiptAt8CyzxZmWNpDQTUFBtd2NEgr0sPlsb3vSKTZnKOmVnc6GjhMlFqBIDHc/hux6TvvZOrYA4eRSMmZeZlJVo0jNbkkHYgAduo3/ANPbfC/PSFsrmoFVubIZGUFWCmzam9PbtdWRguSl7ieQLSZeNXb921liDYXRR+E9WpgbFDYbWFK0ZOHBIM2is9oyFQrFRsEI3FAaj0kLVKFrSeo383nxzI5gj6IkcNale5TfqA2Gk/yx7iZ9cxMUn4pUjbtVDc9r7n6fPEBBlOGqs+XZmvUrMtEDqAU7aVGrazfegR2JGPc/DVbMTjvQWXqsi2uxZFVcamhuKH9nHsZou0TqpbkakkABJsqAQAB3BrY+Mev2mOY7FJBrRFAaN13Bb3UXu4FC8TcC39nK0OVKsx1MY2PNkVTdlmrfcugIBI3Pc+ZBkzFLIW1GpMuFfW7sdbKCSrWBRC7+QN+wv3yZFy+XQg/gyB2ZgwBVdRoHTsdwN6A39t/OczztcgjBRpMuAQWO6zqCD+HVgnwT2rY7YpCeaEniDpGSpMKylizEWzCOgtgAaY/BG+++F+XywXIJID185bNtpBMqQkBdQ/IBXjUNVXYLaeXRmue4VV5QitjINy97fh6f8z9N7oxwyplREVFmQOWAk0gCQSEbxj8oO5oX+lrKXYeEocxKsjMxaHT8TC1csrX1HelAvx4rC3L5ESZWN0c6HlWwymxqk6u5HVZPUBV79W1sslmJJJjOkYKFAg69zvquio2ojzilwpZkiTLFIi0ZVzpms7PqHToHlSO+1fphuDTQimYeBVfwxPilkZGLyak0/D+a/B+Q8V/H5b3cYB8xmOOZyWHIzyQ2XWVjQAsjm01WygbE732G29Y1GMx6hzsZy06BkDMxFEhQSHANsaA3BG5xY8gS5LN5mPN5eO5AsxYsaBU0t31MSQzMeobamS6sAqX4xmxlfvLrODYZmVlJFNQVBekM67haK9QXqPSdLNnomzGSKyRNyo3DU6k7iLtvv2JNew/RaMzH+zZIDKmtmUUHWxul0bq9j+u3fHVPsQk41ms02eGXCtKn3dJVFIAzXpagWWzvZbUAoKrXUNU/B8zLNkG1uwZMzHEpOg6dEyKCp0gE3t1Abg7DzPLxjLrxKJ2k0gZV47INEmSNqWxvspvTsa3+EVR4dnIzkHCam/pmq0jc980JNxuQdJ7Hf5DYYdFt5AzjcT4hyDnNMkYLjq1QkgbdJtQWo7HcdtPjQXfFJM2+azKhDIsXwu7ilWiQ2kL0UwZbA1HRZ2AOIMznwOEmNNTSc40uhhquQnawNtJv+XfbDubiMfNz1s41QqlFWtSOcbI+JQQ47gDY0SQQNN9vewKfE8/mzkckxXrlkCSh2AC6idIJAOrcBB31Er3vHnhL5qOXNRMDCq5eRlEbpQc9m0lKBPxKwtd3DAkaU+5jisYyWUSptSTRMxEUoVuW+pzrCUxJF1vZP1xabj0MuZzOgsw+6Aj8JtS7yBttOsXS9wLra98Z6cAzkBzyCKeQ6ebJo6ZE1g78xQTH1FAjtqLENoNatQ1bX1y8oii5bMoaUI+kgHSysCR5LDwB5r2BGazXGo/uMSqJXIzDHVynpfxJNXUV7hbUgWe498O/VnEdaRLy5lqZGJZKFC76ro/QWavY4Pdp0CnwGPMJnjC9xjkE9DrQJOlS0ek2SFtXs7rID3oI5sznRCsugtK/NQLJLzFVlEjtT6dhpVjuoG2gHtjUQcbjfNNmKkVRGsfWhQ7MxY0xA09SdXy3wvOdRUiFSkLLLKw0FumRJVFACyLcVt8P0wT7Ak9MzzHN8sNIIjlg66msdbExsBRF0DuCCPzBrTTm3jzv3UTh2R1dVYhkLM4fTpZ2j1jVtutgEigdzh9wniyxTpI8WYVVysEdCIkalEhaq9rFir3G2KWa4yjcNkjZJAWYyEqn4ekESM2tjoK6QQLJDbdwRdVp8AdeqI5vvOUSORyGUjfQbcKxDaWXTdBmLeNACjfdLc0eTz6CUqYdGgBlUJ1ktqVIunyClMGWqOlhWl4tmxz8o5jkBV2NFSWrlSLsFsd2HesJM6A8PEt5Qs1UWW+WN9yLG2omgN/rYuRfv5gm4bk8xHnMnbkxyK/bQOlULLYWME2zWRY9zdVijxngmclzmd5OZdaCFAxRwqsu/wAcXSpOqlVvym6tbf5TiYMmVqOTojdD01diMWt9xYq/7Q98eV4qseczjskoBihWtHbSJCSd67MP4fpgpNO0vdgT/s+d8rkRbAhpBIrSubLN07BCGAaq+HStjZSwxZ4ZBNHNKkrA6ZMv2ZiSxliZiVrSNmHY+TsCWv03FNWXyjCKStaHqQi6kQg0RYJrz5IHzx6fPa55XjhlY82EMoBsUYWLEtS1SqKUn4gTXVTcBxLJTycQmEZGwDKTK1jpjDAAqVUb2AO5LHbUcU8vk5hkYAhQN94UVzZNKKNKgRg7FulbU7BjIbu7ZDipTiDsYpbMZ6QB55NG7+X+fscUE4gwykLclyBmNQ/tWxK6du5Uht6F7WcN6QGHAcjMmYzUcrbGIdSyOSC12BZ7DuGAWrYADuyKPhub+6pIZU6ZGDnXINw7RuwBNVtYLWSBRAskPOH8VaXNyvEjODCejWo3HLq9yPcD5k+LOKmXmc5EwMja2eQ6jVW0rtsAbIFjdQQfG1Wt/wBA2kF86QeNKEf4gf8ALFvFPLyEym1AtFN3flqB+vj6Ht5uY4lPhxlZMlO6NHJIzjUQbhRlfSbDMOURZ2IA22Hm8avClyVhzJ6hRkO1g/D3B/1xUBXDlZdSlTE7Kd2KLqXcWOmLbqX+K/Lb6crdxOIRe4QIm9HpAQxb9gdXgjtteGcQAOVKirBX9Cmqj+oGKedhZsrna0iS5SjeVZVuJifdaUiuwA83i2CHO8PBVWl0dA0gvHH0DtQJh2Hy2xDn8s6w1ExVS8ZBjSMAHWp1VyqO/wBbw+m3zEIO45cjUe13EAa96JF/M++KZjITMKBss6soBvaonO3jqLGv98EwKBkyTy1XltXTFUIA22bQAO3+mJM7l5lca5Il1jcMFLEgdgWmF74YlQcs5Pfnub82uYOnf5AAfQAYvxoDmJQQD+HGN/a5NsLAo/ZkwWnYFFFBeUoVR2Njn1Wmx9CcfcnCXJMTq1dygU9+42n2uux84naT+gQlt7WDV/aBaPUD7ggkEebOGDj+kr84mv50yVfvVmvaz74WBOqEOsYdA3iOk1LtYOnn+3sPI+eKGegLSLBIZGJosHVnQKyy7n+k0v7thZ9687N+UPup9xMzWQCQeeTY1Ai/b22rHj1I5MkSi92QmvKgksPnYBBsHYnzvgmDPZnh8aIXJiI3VWjgjZkXQz9TGZiQybeB1dqN4t5rgmXVlUwxk9yBFBuV0ncs4GobGu/Y+2L3qwXJW1fdp2+dqhUfXaRu+GfBBbTn2mdVPy2JF/8AnLf5dgALqdWQzx4dAEd+UPyGuTFd2AhFMdVNVFb3G1nbEMuTyzIq6YiDpBDJCPi6VV1JpdVhQD3sADGhz8oTMAXQKBj9Q62aHclRW9/CtVvcGRh05GZa7IR79o1A3oXQAF0O3jDUylGENKWYPNsRH+82UsFYFQWN7MK6TfscXMtkWkU8vMuVshtDR0G22IMZIIHcE3vj7lZKGX7HVmCO/wD4Uh/U7YuZuLUM2oNao6v5lCL/AIV/DBsFXK5ZnvRK9+DYFj3W4xqXf4hYPviLOLLGQGeTqvZXLFgKskLESoFiyKAsb9sNZJLfLE7FtX69BNfyv9MeoV/pUp/8KL/1TYlgUtw5lTW00tEeJmbv200tsTtQrc0BeIc9lpihZZ5DokS1J0klXU6SNIIv+YI7g7scufwINiNMoWj4pmWtttv9jiPiaEPmiCf3MLgeAVaU3XbfSP4DCwQTZN4tOqWZiT8KtIzEDuaSyB4uvIHci5ny9R8wyvorVr50mw+l4Zn/AIn/APl/7sUY1JyzVv8A0h/4DMm/5YWCJMiJezSGh1K8kqsL/stvR3F9jR9sRxRKW07dLFFNPpsVY1lNN3t3NkEbkEYaxr/SpDvvFGO5rZpfHbz/AJewxUjF5aMD8sqAj20zAEfpXf5YAk4flNM7WRYjGwr8zNuSFUn4Nr+eG2K0a/jOaG6IL87GTvt232/XFnGQfMIMxxFeXOipKSzSJ0oWtqKk7XQsd/8AcYf4V5OJAGDxbmSQ/uywIMjEEmiNxR7+fHbFQMnwXiTCdAZJ5REF1RiMFlLIQCackL5oKK2HyNbiuflV5RrmRZnkpGFdISyFUiwdALUQb6vY41WSywDpqRisSyrujEdToV0gjYBVIoUF2AFYM5Bch0RnQ5gJIQgAxylm1Cr3Wq2+vjG9W/BBH6t4gXMOjnxsgc3okQtag0ACpbZW28kCgTVR8D4/yss/ME0rOwYOo1qQyppAYtZsURZPcVtQxrpggopGbBBNRspIHs2kfLa/litIW+7sgSRnYyEAKw2LlgCz0AaIG573Www1bVRTFNPKZG08wK00kwT8UalDmXsHKWW/DrTvTGjVllxqd5Z3lSSaFWjjjq9OkhpCW2kCkkNvZ6QtmhjUPqLkiJ+pkbVagALWzKWvV3/L/V36dvee1MbELtSOuzKD1aex1jbY+fbE1Azk2dV+H8grL+7UFhVKAQfi1aqAFAnq23JNnFPhGcbKy6pGd10vGeY7atQZSCpeRgR3BIoGhV0a26uwQLy2+GttNDav62KnDoXRyWQ1yooxRB3TWT3N/m2sk7b4atqBh4kd5ARICGkMoHNzLAVKH09JEdg1Q07hSRYBOGvqN2zatoKoF5at1upAdithgg2IJGoHYgg1ucaaQyawRG2kuCesAgBSPh7Hetr+fyxDLCzSuxhY9UeknQfgIYkdV1Z2B/MGO1gm6t7IZo8PcTWdLFoJECnMySXfcgNdbE3Vdhv2rTemJNUTt4aaVh9C5OLWYBZkuNyASe60NiNxq374qcEheJWBjYC7ABX23/N/H53jLdopT9UoebAdvKpd1qYqB279+3yPbc4yP7Ikl5ls1u7LII5JFUBbgtV1bHShNGxqBonSDjdcTid5YDymZVY6vg2sbHd/f2B99qxbyRKrp5TKAzUBpqixI/N7Yqk0tiGTzU7yxxq53PKnuMMLDRuoFbkliCQBvsBRIBPvIwssOYChnMsYSi5Lqacf8wKdg4sHSQQ3ytpl8k/LAEBRqguzHRMUmsjoPnejpH0HbDHh7OuocmRQXdt2QgWbPZr6iSw/XtsMNRTK5UGKeN9EmqO6DSkhxopq1UGostsLoir3OIPUSHNyhwkgKoqgKym+oljYRjsN/wAv6+Nbl4HWQNygFUS9mGomSRX7WABsb+dfPHriMcrtGUQbagwYjswo1R3I9vO++GrewZRsvI+STLFDoQq3M1LI0mhi1gFALsA6tNdyLFNirkGkgjnIy+ZbnIgJcRJpouPg1IQwvfY7aDve+6nVmiZNHddO+kqdqIrV2/8Au+K+ahkMUwEfVLdAaR+RV6jq3PT39qHjF1gzfqKKSeRZTFLaIVURrE7bsC1E6vFGtr0bWdj5ljK5BsuY5DGWFkhGtS4ZgUHYNv8AloBu21Y1M8kjsh5DdLarZkNdLLtT99/88TRowiEegikC2ulQNq6Re3y9sTUDK+n4JMvLIy5ZrYaKSJUBCu2gnSwVgRZDezeDYCvK8HdJjIIiWWcSKWhjDatbSSKCFLaim+otVMNLMbGN3koWj1HQd9IoaQOlQvv3/gKA27k+Tl2MgYodpOYKI78sx0bY7aT48jDUQh4VnZXmbmQGMFBRJu9JO1Vt8XvhziuqkuGIqgRudzek+PGxxYxllDBgwYgDHzH3EWazCxo0jsFRAWZiaCgCySfYDAGf4n6xgy/EI8nM6qZowyH2bURpY+NX5fmD7jGkxyX7Nsl+1M7muKZlAyEmGBH6lUULoMtUF2seWksb46ozpEqgkKthFs+eyiz5PYe+O2aCg1Fc9fiRE+DBgxxKGDBgwAYMGDABgwYMAGDBgwAYMGDABgwYMAGDBgwAYyTcYzOXnkmzcZXJuFEbIdXIA7mdK21E2XFhQADsLxb4F6tgzeazEEUikwELXlj+dlvuqnpsefkRjQkXscapxdSQPMMquoZSGVgCGBsEHsQRsRj3jJ5zLnhrCaEn7o8gE0H5YeYwHNh8qNZt0+GmLDTRvWYjVcAMGDBiAMGDBgAxy77cONyCGPI5dXeXMG3VELEpvS7Am2YeN6U46jj5pF3W+OmKahNSauiPcw3pd81DlYctk8iUjjWubm35RJsFm5KB3JZix3K9u+GGf9MTZyPl53NsUPxR5dBEp+EgFmLudLLYII79sarBiPI7tciiLKwlEVSzPpFam+I15J8n3OJcfMc14j67lg44mSSpoJWRGurikPxBGXuACrFWsgk7gVhDHKbdeVhujpeDBgxgoYMGDABgwYMAGDBgwAYMGDABgx8ZgBZNAdz7Yzuc9dZCKteYUKSQHCsY7HjmBSp/j4PtipN8IDniGfjgQvKwVbAv3JNBQBuzE7ADcnGH9W+ouIpDJIvDrywHUDORPp2ttMZtBRPYkgAk12xT9ecKzEyR8SyOabMPl35qxKVMRQXehVvU9GjZJILVWwwxy/2hxZvh7S5eNpMyyMPuqDW6sAb1AA0m1hiOrYVZ047xx0lKr337e/Mlig+jsrxTLQcQ4bpyOY02hjAVAykgoyqBuGsawNx4YUMTenvtHfLv904yhgnWgJq/DlFfESuwPzHTv+Wqwt9HfaPk+H5eDJT5fNZYovUXSxe5Zj2fqfUNl27bAbbjhfHeH8WUrGFzCpRIeE0h8fGtAnf598dcilG1OLcej6r5+hF2IJOMx8TZYMoxkhWRHnnWwq6Csixq1dTOwUMB2XVZBIB1+IcplUiQJGioi7BVAAH0AxNjySa6cGgwYMGMgMGDBgAwYMGADBgwYAV+puLfdctJNRZhSooFl3chI1AsXbsB/HHMeL8IOX4nwWFmLOWkllbbrlYh5Hqq3bb6UPGN3xDgs757LzO6zZeEsyxEBWSQgqJb+GTSCRRqgSRZxkvX8GYPHcg+XhMzRxFqulHUy27UdKgkWfrV49OCk6vo/wCmZZ0fi/FI8tGZJWodgBuzsdlVF7sxOwUbknHPuAeus/nOKzZeLLRrDEtskzFXTcC2dA4Dm/gr3F7E4ueq5/2ZlJc9mJBPnmUxRPVJGzigsMdkIoA1MfiajZ7AXfsm9OHJcPTmfvpzzpb3PV8I3AIISrB/MWwjGMcbk1d7L1fyL1NmhsA1XyPj5bYhyOejmTXE6ulsupTYtSVYX8iCMZ/izvnpGykRdIENZmZTWo1+4jPck2C7LVDpBsnTn/sGzLNw1o3u4J3jom6FK3+bH3xz8P8A4cvKvvYvc6Rgxy317zYuK5CHLz5iNM0xEqrM1EBgekEnTsSNq8e2HnrDKZnJ5WTM5TOS3CgcxTlXjcL8Vsy6w2n2bcgDzeHhfx35/Qs22DGa4NnzxPh0cytLl2mjP7s0ytuuxYdrFg+dsZf7Gp3zMGa+9M8s0czRNzSzHTXYqxKjcsCAPr4w8J6ZN9BZvM1xzLxuI2lXmE0I163/ALi238tsJ8x69ysTquYXMZcOaWSeB0jJq61EbfrXb23xkOPwpwz1BlcyqrHBm0MMhHSobZb7hV7IT9GNXi19qvFI85k/u8Uc0iGRC+YSF2jhCkFmBC9Z02KXbc2RRGOkcMbj5P7foljji3ElzPF4cgd4o4TmZADtKfhRHAO6AHWVPc6fHfYy5ZHQoyqyEUVIBUj2rtWOJca4xDls5k+LZORp8qEGVnpetdIrqDAaSykEdrKnwcdp4fn4541lhdXjYWrKbB8dx7HbEzY3FRa49SpnIwrcA4xGiE/s/PNQQbhGsLsCSegsu/lTW5XFv1Zw2Tgud/aeUS8tKQmagUHazZcDsBY2O1Ma7MRjQfaBkRnMzkMqm7pOMzJW/LjQHdqIrW1KPfqrsca/iPD0nTRINSagxXw1GwGHlbo15rfbbG3m/jJ9VUu6/JKKnCOLQ56LmRqzxMAQzxlQ3nYMATW24FfPbF/J5OOJdESIi2TpRQosmyaHuTeJ8GPK35GgwYMGIAwYMGADBgwYAMGDBgAwYMGADHzT5x9wYA596s9G5jMZvKTPMcxloH1NCQEfx1BlpXogGjRoGrusNPUPqLVmIsjA7RzTFtcrIVESKDqKFwFaRqpasDcnsA2tx4kjDCmAI9iL+mOniN0n04JQhyvptsuqrlMxLEiknluBLGSSzMTq/EtmazTjt4snGL+yyVoeKcUykhUuX51qpAPUdRALNQ612JJ3x1KRbBAJUkdxVj5iwR/EYxWS9EzZfiT8QjzPOaVSkkcq6dQ2qnTYaQqV0G6PvY3jmtMlJ8r72GIftB5j8f4ZHE8auEZlLgsAbfdkVlJBC0NxZHfY4PUfFJ5+I/srPyCDLTKNEkClTP26GZy9AtY2rwDd4v8AFvS+fl4xluI6MtphURmPmsTp67OoxgFvxCRsOw+uHvrz0enE8qEao5l6opKso3lSe+k9jXsD4x1U4LQn5fR29/kSh/wvh8eWhSGFQkcahVUew9/cnuSdybOOa/Zw33fjnFcoOzHnD5dV0KFV+LjXehJ8/wAjl8Qg0Sx0BKHRlmHa6ViVbbewAe/yCOP0rnP2w/Eoxl4g6BGjdmdmGlVs6RSt0jYEjp7mzjnBpa4yfK+92UPtw4VzeGmZTT5aRZQR3o9JH8wf+nGq4P6gimyUWbZ0RHjV2JIAUnZh38N01ffbE3FuFfeYTDLIwR0KSCMAawdiLYMQKvsb374rcF9I5PKhRDAg0/CW62W6vSzWVugTXc98Y1p41F8p/ZjqYr7MvTweXiM7wqMnnJPwY3joSIGdlblnstMKsfwrGj4T9n8GVe8rNm4ENFoUl/DYi9zqUte/hh2GNdgwnmlJvv6CijwvhMWXBEa0WNu5JZ5D2t3YlmPiydhti9gwY5FDBgwYAMGDBgAwYMGADBgwYAMGDBgAwYMGADBgwYAMGDBgAwYMGADBgwYAMGDBgAwYMGADBgwYAMGDBgAwYMGADBgwYAMGDBgD/9k="/>
          <p:cNvSpPr>
            <a:spLocks noChangeAspect="1" noChangeArrowheads="1"/>
          </p:cNvSpPr>
          <p:nvPr/>
        </p:nvSpPr>
        <p:spPr bwMode="auto">
          <a:xfrm>
            <a:off x="2524125" y="106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1E5F9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46" descr="data:image/jpeg;base64,/9j/4AAQSkZJRgABAQAAAQABAAD/2wCEAAkGBxQSERUUExQUFhUWGB0YGRgYGB8dGxggHx4dHBwdHBofHSggHx8lHR8iITEiKCsuLi4uHx8zODMsOiktLisBCgoKDg0OGhAQGzQmHyQsLC8sNywsLCwsLCwsNywsNCwtLCwsLCwsLCwsLCwsNCwsLCwuLCwsLC8sLywsLCw0LP/AABEIAOQA3QMBIgACEQEDEQH/xAAbAAACAwEBAQAAAAAAAAAAAAAABQMEBgcCAf/EAEQQAAICAAQFAgMFBAgDCAMAAAECAxEABBIhBRMiMUEGUTJhcQcUI0KBFTORoSRSYpKiscHRNEOCFlRjcrLC0/AIU4P/xAAYAQEBAQEBAAAAAAAAAAAAAAAAAQIDBP/EACsRAAICAQMCBAYDAQAAAAAAAAABAhEDEiExQWETUcHwcYGRodHxMrHhIv/aAAwDAQACEQMRAD8A7jgwYMAGDBgwAYMGDABgwY+E4A+4MVs/nOVGX0SPXZY1LMfoB/mdsZj0R62HE3m5UZiSGgyyfvCzaq2HSopfcm7FDYnShJpyXCBsMGOe/azwjOtl2nyeazClN3hRqDLRBKaV1lvJBJB37EDDz7PfUMOeySSxUrDaVLso/mydzfxAnvfveNPE9GtP/CXuMX9RZUTjL8+MzMaEStqexZPSLIrSbvtWLnEM8kMZkfXpXvoRnP8AdRS38sI4hzeLO2npy2WCaq7vM2si/kiL/ew64tmFiglkb4Ujdz9FUk9vljLStFFMHrfh7qzLm4CqEBjqoLfayfB7A+cX8hx/KzELFmIZGNEBZFJNixsDfbfHO/sI4hBHw4o88ayNM50NIoagq7hSbqhf6HG4KZbM5tWQxtLlacuuljUqumgkGxsA36LjplxqE5R8iJj7Bijxp41gkeb92il23ogKLsGxRFbGxjAfZZPxTMZBZ3zSNbEIs8RYsi0LMisrWWBGo6vJIa9sLHcXLy9RZ03BjOelfVIzbzQSRmDNZdgJYi2oUd1ZXAGpT9LG19xeixmUXF0yn3BgwYgDBgwYAMGDBgAwYMGADBgwYAMGDBgAwY+E4rahNFcchCuLWSOjsexUkEbjzWALIOMj6+y+ZEYnjkZooJElky0a0ZY1KmQFtQLUuptGwbYEGt8DmvR+dy3Enjy/EZ4mlXmZdpmLLmGqpUdrrWtAi0axR/Lhr/2y4xkSFz+Q+8R3RlgHiwLOkMvnYELfb3x6o4KacJJ9uP79DNnUMhm0mjSSJg0bqGUjsQe2OU5Zv2Z6mdSAsHEB07/najZ+fNDCv7Y/SX7LfW0D5uXJR6khcmXLK4CmMnqkgAB3AYkr8gR7YufbhwwyQ5aaGzmoZgYlXd2Bq9KAHUQ4Q9tt/ffWODx5HjlxJV9eH9Q91Z0zHG+NZdvT3ElzUKn9n5o6ZY1G0bXdKooCu6/LWvzPUfT3EpJ4UeXLywOVBZZNI3I3AAYtV+4GJeN8IizcDwToHjcUR5HsQfBB3BxxxT8OTUt09mVqxD9nb86KfN1/xeYeRT7xrUUf5QR0pe/uT5rDD1zJp4bnDt/w8vf5oRi/wPhi5XLxZdPhiRUBoAmhVmtrJ3PzJx84vweHNIUnUuh2K6mCne9wCAdx5xnUtd9L+wMV9jXDIm4NAXjjfW0jHUgN1IwF2N60jf5D2xpchwjKcPlkeJUh+9PGgjRaUuAQAiLsNrY0NgGY7AkR5b0TlYhUP3iFbsLFmp0QH3EYk0fyo+bxPkvTMceYE5lzErqpVBLKXVNVWVBGzECr+ZxrJkUpylezCRmPtt4o0fD1y8YJlzcqxADvXc+K3IVasfF8sVYvUc3CjluF/dEkkMSLBIr6IpTuG1Wh0tqFmrssLq7wy9SejMzPnsrnBOkoyzArA66B3BY8xQ25oH4a6QNr2rfbLwBsxklzESv94yrCRdPxUSNQBG9rQbY/l2vbHbG4NRxvh3fxfBHfJc9Aek5svPmc5m2Q5nMtusfwxrd1dAEnbx+XubONfxFpBG3JVWk7LqNKLNaifYd6G5qsUfSvHEzuUizCdnXcbdLDZgaJqj/phZ6j+0LIZKxLOrOP+XH1t9DWy/qR498cJKeSfG/4Lsj1lM1ncoqjN6c1GKBngQiROw1SQ2dQNkkp2r4ash/kM9HPGskMiSRt2dGDKaNHcex2+uOat6t4vxCxw/Jfd4jsJ8xsfYsAdtr8Bux7nbDz0d6LzGVnkzE+eeR5SC8caKkRI2sgg2a8gKe/fvjU8dJuTSfl+tkLNvgwYMcChgwYMAGDBgwAYMGDABjy7gAkkAAWSewHuTj1jnn2qrxLlLLlRGYIHEskdkvLoIYalAox2DaA2Rv8hvHDXJRugzZcc4SmbhaGRpBG4IYI2ksCOxYb18h37GxYOd4DxCTISR5DNm4z05TM0FWQD4YZKoLKBsPDge/e96G9ZQ8Tg1x9Migc2I94yb89mU0aPt3o7Ybcb4TFm4HgmUNG4oj29iD4IO4ONbwbhNf4QperuBnNwVGwTMRkSQSUOh1Njej0mqYeRjz6X9SxZuFGLKkxJSSEsNaSJ+8Srs0QT9KPnEPoHPyzZMc5tbxySQl6ovy3ZAxFnqIFn54v8F9PZfKtI8SDmTO0ksh3d2Y2ST4F76RSjwMR0k4vpwCPiPpXKTypNJAhljZXWRbRwV3XqUgkD2O2HFY+4MYbb5KGDBgxAGI4swjDUrKQO5BBH8cK/V/FYsrkppZiRGE0mhZJbpAA+ZIxyD7K/XmSyPDngzEjLI0jsAEZtiqgbgV3GO+PBKcHNLhpEbo7hlM3HKC0bo4BolGDC/ax5xPjlX/4/wDFYmyT5YE81HaRhRoK1Ab9vBx1XGM2N45uD6BO0GPmPuDHMoo4r6by88TxFDGsh1OYWMTMxFWxStX0awfIxjuA+ksvwkjm5RJkBsZwKWdN9uZExYpVDrj28kKATjpGPmNrJJLTexKKo4lCYxKJYzGapwwKnVQWiDRJJAAHexXfFoHGXn9F5aOc5zLQRjNDqUMzCMtVE6VOlWZbGsKaJuibuvkMrnM/AHnzEmUJLKYIFAKlWIp5XBdtgN00Ag2CQQcNMeUwPeKcfy+XIWSQazdRoC8hoWajQFjt5ryPfFL0X6rTiULzRRypGr6FMlAsQASQASKF1398Yr1hxmPhnDczAkIy2ZekBWyJ9fxSrKbZzp1XqOpTV3YLbX0DwP7lkIICFDhdUlCrdt2vayR2s77DHR44rHqfLe3r6C9zQ4MGDHAoYMGDABgwYMAGDFfN51Iq1sATele7NXfSo6mq/AxBNxVE/eAoD2Y0QdyPykkCqNkAbi6O2FA5/wCr/s8mjzP3/hLLFmBu8Wyo+w+DbSC1bhtmu7G9uOF53i+aRUmy0OS3qWXma2K1R5MYJCsT2ZyQBv1Y2kUgYBlIKncEGwfoRj3js8zcUpK6+vv4koq8NyKQRLFENKIKAsk+5JJ3JJ3JO5JJxawYMcShgwYMAGDBgwBlftP4RLm+FzwQJrlbl6VsC6kRjuxA+EHucYDif2c51GWPJVFBnYo0zigrULLpLkAtZBtqC7bsOxGOpcYzhSXLhWauZ+IFF2hSQDVsSBzNJsV8J+hv/e09+/yP+2O+PPPGqXHv8EaTMN6F9JPkeJZxlh5eVaOJIm1KdelRqNaiwN2SSBZvHQcKs5nQJYaZguptdAaa0mtZI2Gquxu68Xhpjnkm5vVL3WwSPuDBgxgoYMGDABgwYMAco9XRS5/jPD8rLA8ccQaZ9RBR9J300aYdKj+t+Juox1fEckCsVZlBKElSRupIIJB8bEj9cL5uMoGkQd42CMWBABKq21AltmHy7i9sdJz1JKuEShpgwtTiy61Q7lqAYDbe+4NEdh79x86ZY5lDBgwYAMGDCvhfEGklnRgKjalr2thR9z03+o+dAUfVbNry6orOzM40qQD8Nkm5Ixp29zvp2N2Fk3A8wVOkyox7Eten6D7zQ/T+eG0srtJmZUHVFGUQEbFgC1G+x/Xs4J8YzfDeK5h/urpOHOYGx5cqIQaBddZK2oNhSBqrwTeOiuiGq9PZoDLohVwY/wAMjSTWnYbqCvajsSB2vDP7yLqn/uN/tihCeVmWXsk3UuwrWN2HvZFtXmmN3eIH4q44kuW6eWcuZO3UG1kXftQqqxirKNfvQq6f+43+2PpnPhHP8B/JiDibBiAg57bfhv8AxTb/ABYOe3/63/iu/wDixPgwBUkzbgbQSn5Ax/6yDEf39/8Au0/96H/5cX8ZXiuflOfTLAjkyqEbYWvTI5N2DbKhXbtd0cVKwXc/w1c8i81GjRSSA1am2Zd6JAWmPk3sdvNX/sNlAQdG42HShrb2KUf1vGmAxh+ImSTNTxg6jHbDVGraBpRjTGVb2loCqoG77nUW/MD+L07HGytHsybgFUCsapSwVBZXwfG+L8WcJZl5b2vfdd/Yjq3B9/qO4OIeAq/JXmOzt5LbHah23q6sizuTiv6ozTQQNmEvVGrUKsHUKAIvtr0m+4r2Jxnl0Bicw21RNufJXb57Mfp+uPXMa/g/xDFTgGYaTLoz/HurH3KsVJHysbH2wxxAQc1/6n+IYDK/9T/EMT4MAQc1/wCp/iGPvNb+p/iGJsL/AFBO0eVndG0ssTsG26SFJBo7bYqBYaV6NRi/ALAD+NHGfjyrTNJNzEjXWAdrB0nfqtTRH5vPzUC2GQzbDJK7kBwm5Y2FbsdRsWAe5sdjv5wo9RRGPKw2XB1gMC9Gn3OouJBa7b79iAQGOKuaBK3CTComEocRENtrsiwTZaVlPTe5FdjYq8alWsXjMencoyz5hHZ+mhp1grbKpZgFijF1XjY2fzHDXgbUhiPeJio8dNnTQ8Chp/6fPcmBngwi9IcQM0BLFywbfV3GpVdRfkaGG/8Amdy9xGqB8xzzKccOVeV3UlpxI9Fm0py3ckaigoXIEF12HbsN9m0ZkIRtLeGoGv4gj5Y5nFxXS2qssnLIh1NKBptqIJbKCyAhY2bHTuNeNQVkZak9V8jLFURbd71h2F63VV1fhs4dgwB7tszb6TVOKScZXIMpgCowGoyOSeZSjtDQpyDfbbuO4pcR4+ZAwMmUBBif9+q9VvJeoZO9SlA9HxpJrVTfMpxIsdAlhPLJkP4+66jJzXP9E2CnUCD2Ei7KSgx2UduCDrMesXk5ZKZRWEgVXXNFhYBZlJMC1egjbfYjajifhnFI8zxCKekEjXEtS6ugKxbSuhT3sk0SLW9N4pJx94wI0htgEpmmlClSl1q5JICqultvjody1SNx1g+l40TmMGbVNMAGVLBB5WyhkRPy9TDbUSMZrsU6VgxzWX1DJMpGp4iCu+ubV8BdtgAtKQUJs01+2I8z6jeELod5HIalLzW+mEy9m3FnSlBb1N22IGPDYs6dgxzmT1FOqZh216YwxDVPpNKCtME7MxK2AR0k7gjHmX1DMwuKYFQHo6ZW1EBWQXrHxBtPalZHUnE8Nls6RjnvGc6y8TDgWyTJEtodB1ws3U97MBqPwki0AIEjYoZri+YZpP6UuuMSEIquSwDLpOkMT1KfqNPYk7/TxWaK1BSRF1OXcMNWmVKsljuULOrE7csA13G4wog1zfrTMIhIgXV+UMHUHtY8nt5qu1kXeF3CuJTzF3CiNpQ4IlUtpEh3opJ2BU7HegO3maTjGd7oNezkaYmvpl0AUZQvVF+KLN0CO5W/cObzKUaRFToBMdbcwDYGa94hza9wFqxQtJIEPB/U00ERTlWQqka2HlBR2bYFg22lb0khQNgZr1hJmYjG0ChXdIzq1KSGKXQ+IEaiBtvpNG6GPWWz+bBUCPTeiM/gkaEEzJuRIaCxEy7nzWK8/Fc0+gFju0PS0G6Ey6WJHMJ6VAkArcsoBvFpXwDa+lLEBUlTpduwIq+s3bE92PttQrDrHKpMxm9SM5Kk6S9xMgBdXZ9QWYBipVF+I/FQoAkNQ2b70xXpJIWYUOW7NuZ72fQo8EEnYbjm4dwdAwY5pmc1m6ATWXo2FjnZb5JPcSHYZgaO16WB+eKnF5JyrgmdiiyMoMeaUfADGGAcXclrqOwCMdrwWPuLOrYW+oUvLuKu9II0ltQLAFdKkE2DXtvvteMM4zenp0gAOYzJBIvbSItRLd/i1eaXUBuBixPzm1MhjkQ6glISWbXGIbHYWOYSTVFU/WaK6gpSy56mggB5UMihVOUlJ30sAWMq6gpYnYmggverl4o+el6cxZT4bjgKUDJCD8RcsN7sVWhj1CseOIyZlC5POj+Ir+HHdB1C2zN5jDsd+9V2K49iDMh1Z1lKdQP4Uek3KANqujACzV5012IHW/gCxNJm48yXVJC0r0z0NKjlitKNED3TT57sd9q8ftHiCzFjDKFMfUwjUaqK6FbpG5BJLXS143xT4fk5Gcukcra3TW3KhJK8xtY1AUCECn21B/YYslZ6jX/mq0asuiAhupTIEP8AW5OogXZYdgoszbsDSejoShmGhkQ8tlBFX0lSQNIIFKooi9u++NLjGen+GTNmWaUSIqG6KwjVROgHSmqtJVtmHUrDcHGzxylyU+YRcWgYZVuWzKRIzEKaLhpGsajuD1ahRHUFG4tS9xm+KZ5Hys8SG5fxNKHvettJHjvuD4+VYi5BBlYmXORx/ixWjP3QqxNWtWa01/5dztelgizMf4DZr8QvFM0GtQtmswI3A1kHRa9r8XZa2Og4hOrZ7LSqSURJQ5A2BIAQNuDe7VYNb7rvqThCMpLCY2JbOmZaZRrRsyJSb1D8pO13QHmhjomQYz5B3zDQuzT1ErgyhRpJ6OyhQx6WbaqJ+lUsvPJPkYJBLIC+cj0np1RqJAgA7g2o3u7LNhyM+i5rmmgBFyjugogh6okEbG+++222M9wec5fJRwzXzBmw5t1bpOZ1KbDH8hB37fywXH0ANNWVilNIZJ1iWVFUkMZeWTsxJUtqI37EfCfha5rJuWzK6w/LGos4tiCDIooAdjYoUaqiPCSCFjkoYJVPNXOGfSrxC1Ezyq28hFdtgSfG3xB6J5RPnW5LlJVjEZHL3IjIa+sHuQLO+3sBisFfiWcK5PJSrI340sSqrr/3h1KBgCK5YO3f4aN3i1w1ZGzmZy8khDLAjBo7APN5i2QSTqGgVX+uKsmWkfI5GLlOHhkyjMrFe0TIXNq9EgAkDsSBi9k3K57MZmiYpIYkUiibjMjHsexEgo/I4ztTAuyzyPBl5KHLmaNVaN21rr2LAFaAq/PTfyw/9SrQia9xIoCn4SSe9VeoVY/UeThLw2N4sllIdLNJAyFltLCjUB5AqtvnXnDXjsjSiNURiVlRzdDpF3W/fftiPkEHDco4zkitIbXLoRpr87SDfoHw6LA7dTXe1ZteGTSRxz8xS7JILdRIWdV1AdSsUQlLIQ39TvjQ5XMv97mzPJcxvBDEoDISSjzsx+OqqRa398QRRvFl442ABUSW2oBepXAonzZHcdjiptAt8CyzxZmWNpDQTUFBtd2NEgr0sPlsb3vSKTZnKOmVnc6GjhMlFqBIDHc/hux6TvvZOrYA4eRSMmZeZlJVo0jNbkkHYgAduo3/ANPbfC/PSFsrmoFVubIZGUFWCmzam9PbtdWRguSl7ieQLSZeNXb921liDYXRR+E9WpgbFDYbWFK0ZOHBIM2is9oyFQrFRsEI3FAaj0kLVKFrSeo383nxzI5gj6IkcNale5TfqA2Gk/yx7iZ9cxMUn4pUjbtVDc9r7n6fPEBBlOGqs+XZmvUrMtEDqAU7aVGrazfegR2JGPc/DVbMTjvQWXqsi2uxZFVcamhuKH9nHsZou0TqpbkakkABJsqAQAB3BrY+Mev2mOY7FJBrRFAaN13Bb3UXu4FC8TcC39nK0OVKsx1MY2PNkVTdlmrfcugIBI3Pc+ZBkzFLIW1GpMuFfW7sdbKCSrWBRC7+QN+wv3yZFy+XQg/gyB2ZgwBVdRoHTsdwN6A39t/OczztcgjBRpMuAQWO6zqCD+HVgnwT2rY7YpCeaEniDpGSpMKylizEWzCOgtgAaY/BG+++F+XywXIJID185bNtpBMqQkBdQ/IBXjUNVXYLaeXRmue4VV5QitjINy97fh6f8z9N7oxwyplREVFmQOWAk0gCQSEbxj8oO5oX+lrKXYeEocxKsjMxaHT8TC1csrX1HelAvx4rC3L5ESZWN0c6HlWwymxqk6u5HVZPUBV79W1sslmJJJjOkYKFAg69zvquio2ojzilwpZkiTLFIi0ZVzpms7PqHToHlSO+1fphuDTQimYeBVfwxPilkZGLyak0/D+a/B+Q8V/H5b3cYB8xmOOZyWHIzyQ2XWVjQAsjm01WygbE732G29Y1GMx6hzsZy06BkDMxFEhQSHANsaA3BG5xY8gS5LN5mPN5eO5AsxYsaBU0t31MSQzMeobamS6sAqX4xmxlfvLrODYZmVlJFNQVBekM67haK9QXqPSdLNnomzGSKyRNyo3DU6k7iLtvv2JNew/RaMzH+zZIDKmtmUUHWxul0bq9j+u3fHVPsQk41ms02eGXCtKn3dJVFIAzXpagWWzvZbUAoKrXUNU/B8zLNkG1uwZMzHEpOg6dEyKCp0gE3t1Abg7DzPLxjLrxKJ2k0gZV47INEmSNqWxvspvTsa3+EVR4dnIzkHCam/pmq0jc980JNxuQdJ7Hf5DYYdFt5AzjcT4hyDnNMkYLjq1QkgbdJtQWo7HcdtPjQXfFJM2+azKhDIsXwu7ilWiQ2kL0UwZbA1HRZ2AOIMznwOEmNNTSc40uhhquQnawNtJv+XfbDubiMfNz1s41QqlFWtSOcbI+JQQ47gDY0SQQNN9vewKfE8/mzkckxXrlkCSh2AC6idIJAOrcBB31Er3vHnhL5qOXNRMDCq5eRlEbpQc9m0lKBPxKwtd3DAkaU+5jisYyWUSptSTRMxEUoVuW+pzrCUxJF1vZP1xabj0MuZzOgsw+6Aj8JtS7yBttOsXS9wLra98Z6cAzkBzyCKeQ6ebJo6ZE1g78xQTH1FAjtqLENoNatQ1bX1y8oii5bMoaUI+kgHSysCR5LDwB5r2BGazXGo/uMSqJXIzDHVynpfxJNXUV7hbUgWe498O/VnEdaRLy5lqZGJZKFC76ro/QWavY4Pdp0CnwGPMJnjC9xjkE9DrQJOlS0ek2SFtXs7rID3oI5sznRCsugtK/NQLJLzFVlEjtT6dhpVjuoG2gHtjUQcbjfNNmKkVRGsfWhQ7MxY0xA09SdXy3wvOdRUiFSkLLLKw0FumRJVFACyLcVt8P0wT7Ak9MzzHN8sNIIjlg66msdbExsBRF0DuCCPzBrTTm3jzv3UTh2R1dVYhkLM4fTpZ2j1jVtutgEigdzh9wniyxTpI8WYVVysEdCIkalEhaq9rFir3G2KWa4yjcNkjZJAWYyEqn4ekESM2tjoK6QQLJDbdwRdVp8AdeqI5vvOUSORyGUjfQbcKxDaWXTdBmLeNACjfdLc0eTz6CUqYdGgBlUJ1ktqVIunyClMGWqOlhWl4tmxz8o5jkBV2NFSWrlSLsFsd2HesJM6A8PEt5Qs1UWW+WN9yLG2omgN/rYuRfv5gm4bk8xHnMnbkxyK/bQOlULLYWME2zWRY9zdVijxngmclzmd5OZdaCFAxRwqsu/wAcXSpOqlVvym6tbf5TiYMmVqOTojdD01diMWt9xYq/7Q98eV4qseczjskoBihWtHbSJCSd67MP4fpgpNO0vdgT/s+d8rkRbAhpBIrSubLN07BCGAaq+HStjZSwxZ4ZBNHNKkrA6ZMv2ZiSxliZiVrSNmHY+TsCWv03FNWXyjCKStaHqQi6kQg0RYJrz5IHzx6fPa55XjhlY82EMoBsUYWLEtS1SqKUn4gTXVTcBxLJTycQmEZGwDKTK1jpjDAAqVUb2AO5LHbUcU8vk5hkYAhQN94UVzZNKKNKgRg7FulbU7BjIbu7ZDipTiDsYpbMZ6QB55NG7+X+fscUE4gwykLclyBmNQ/tWxK6du5Uht6F7WcN6QGHAcjMmYzUcrbGIdSyOSC12BZ7DuGAWrYADuyKPhub+6pIZU6ZGDnXINw7RuwBNVtYLWSBRAskPOH8VaXNyvEjODCejWo3HLq9yPcD5k+LOKmXmc5EwMja2eQ6jVW0rtsAbIFjdQQfG1Wt/wBA2kF86QeNKEf4gf8ALFvFPLyEym1AtFN3flqB+vj6Ht5uY4lPhxlZMlO6NHJIzjUQbhRlfSbDMOURZ2IA22Hm8avClyVhzJ6hRkO1g/D3B/1xUBXDlZdSlTE7Kd2KLqXcWOmLbqX+K/Lb6crdxOIRe4QIm9HpAQxb9gdXgjtteGcQAOVKirBX9Cmqj+oGKedhZsrna0iS5SjeVZVuJifdaUiuwA83i2CHO8PBVWl0dA0gvHH0DtQJh2Hy2xDn8s6w1ExVS8ZBjSMAHWp1VyqO/wBbw+m3zEIO45cjUe13EAa96JF/M++KZjITMKBss6soBvaonO3jqLGv98EwKBkyTy1XltXTFUIA22bQAO3+mJM7l5lca5Il1jcMFLEgdgWmF74YlQcs5Pfnub82uYOnf5AAfQAYvxoDmJQQD+HGN/a5NsLAo/ZkwWnYFFFBeUoVR2Njn1Wmx9CcfcnCXJMTq1dygU9+42n2uux84naT+gQlt7WDV/aBaPUD7ggkEebOGDj+kr84mv50yVfvVmvaz74WBOqEOsYdA3iOk1LtYOnn+3sPI+eKGegLSLBIZGJosHVnQKyy7n+k0v7thZ9687N+UPup9xMzWQCQeeTY1Ai/b22rHj1I5MkSi92QmvKgksPnYBBsHYnzvgmDPZnh8aIXJiI3VWjgjZkXQz9TGZiQybeB1dqN4t5rgmXVlUwxk9yBFBuV0ncs4GobGu/Y+2L3qwXJW1fdp2+dqhUfXaRu+GfBBbTn2mdVPy2JF/8AnLf5dgALqdWQzx4dAEd+UPyGuTFd2AhFMdVNVFb3G1nbEMuTyzIq6YiDpBDJCPi6VV1JpdVhQD3sADGhz8oTMAXQKBj9Q62aHclRW9/CtVvcGRh05GZa7IR79o1A3oXQAF0O3jDUylGENKWYPNsRH+82UsFYFQWN7MK6TfscXMtkWkU8vMuVshtDR0G22IMZIIHcE3vj7lZKGX7HVmCO/wD4Uh/U7YuZuLUM2oNao6v5lCL/AIV/DBsFXK5ZnvRK9+DYFj3W4xqXf4hYPviLOLLGQGeTqvZXLFgKskLESoFiyKAsb9sNZJLfLE7FtX69BNfyv9MeoV/pUp/8KL/1TYlgUtw5lTW00tEeJmbv200tsTtQrc0BeIc9lpihZZ5DokS1J0klXU6SNIIv+YI7g7scufwINiNMoWj4pmWtttv9jiPiaEPmiCf3MLgeAVaU3XbfSP4DCwQTZN4tOqWZiT8KtIzEDuaSyB4uvIHci5ny9R8wyvorVr50mw+l4Zn/AIn/APl/7sUY1JyzVv8A0h/4DMm/5YWCJMiJezSGh1K8kqsL/stvR3F9jR9sRxRKW07dLFFNPpsVY1lNN3t3NkEbkEYaxr/SpDvvFGO5rZpfHbz/AJewxUjF5aMD8sqAj20zAEfpXf5YAk4flNM7WRYjGwr8zNuSFUn4Nr+eG2K0a/jOaG6IL87GTvt232/XFnGQfMIMxxFeXOipKSzSJ0oWtqKk7XQsd/8AcYf4V5OJAGDxbmSQ/uywIMjEEmiNxR7+fHbFQMnwXiTCdAZJ5REF1RiMFlLIQCackL5oKK2HyNbiuflV5RrmRZnkpGFdISyFUiwdALUQb6vY41WSywDpqRisSyrujEdToV0gjYBVIoUF2AFYM5Bch0RnQ5gJIQgAxylm1Cr3Wq2+vjG9W/BBH6t4gXMOjnxsgc3okQtag0ACpbZW28kCgTVR8D4/yss/ME0rOwYOo1qQyppAYtZsURZPcVtQxrpggopGbBBNRspIHs2kfLa/litIW+7sgSRnYyEAKw2LlgCz0AaIG573Www1bVRTFNPKZG08wK00kwT8UalDmXsHKWW/DrTvTGjVllxqd5Z3lSSaFWjjjq9OkhpCW2kCkkNvZ6QtmhjUPqLkiJ+pkbVagALWzKWvV3/L/V36dvee1MbELtSOuzKD1aex1jbY+fbE1Azk2dV+H8grL+7UFhVKAQfi1aqAFAnq23JNnFPhGcbKy6pGd10vGeY7atQZSCpeRgR3BIoGhV0a26uwQLy2+GttNDav62KnDoXRyWQ1yooxRB3TWT3N/m2sk7b4atqBh4kd5ARICGkMoHNzLAVKH09JEdg1Q07hSRYBOGvqN2zatoKoF5at1upAdithgg2IJGoHYgg1ucaaQyawRG2kuCesAgBSPh7Hetr+fyxDLCzSuxhY9UeknQfgIYkdV1Z2B/MGO1gm6t7IZo8PcTWdLFoJECnMySXfcgNdbE3Vdhv2rTemJNUTt4aaVh9C5OLWYBZkuNyASe60NiNxq374qcEheJWBjYC7ABX23/N/H53jLdopT9UoebAdvKpd1qYqB279+3yPbc4yP7Ikl5ls1u7LII5JFUBbgtV1bHShNGxqBonSDjdcTid5YDymZVY6vg2sbHd/f2B99qxbyRKrp5TKAzUBpqixI/N7Yqk0tiGTzU7yxxq53PKnuMMLDRuoFbkliCQBvsBRIBPvIwssOYChnMsYSi5Lqacf8wKdg4sHSQQ3ytpl8k/LAEBRqguzHRMUmsjoPnejpH0HbDHh7OuocmRQXdt2QgWbPZr6iSw/XtsMNRTK5UGKeN9EmqO6DSkhxopq1UGostsLoir3OIPUSHNyhwkgKoqgKym+oljYRjsN/wAv6+Nbl4HWQNygFUS9mGomSRX7WABsb+dfPHriMcrtGUQbagwYjswo1R3I9vO++GrewZRsvI+STLFDoQq3M1LI0mhi1gFALsA6tNdyLFNirkGkgjnIy+ZbnIgJcRJpouPg1IQwvfY7aDve+6nVmiZNHddO+kqdqIrV2/8Au+K+ahkMUwEfVLdAaR+RV6jq3PT39qHjF1gzfqKKSeRZTFLaIVURrE7bsC1E6vFGtr0bWdj5ljK5BsuY5DGWFkhGtS4ZgUHYNv8AloBu21Y1M8kjsh5DdLarZkNdLLtT99/88TRowiEegikC2ulQNq6Re3y9sTUDK+n4JMvLIy5ZrYaKSJUBCu2gnSwVgRZDezeDYCvK8HdJjIIiWWcSKWhjDatbSSKCFLaim+otVMNLMbGN3koWj1HQd9IoaQOlQvv3/gKA27k+Tl2MgYodpOYKI78sx0bY7aT48jDUQh4VnZXmbmQGMFBRJu9JO1Vt8XvhziuqkuGIqgRudzek+PGxxYxllDBgwYgDHzH3EWazCxo0jsFRAWZiaCgCySfYDAGf4n6xgy/EI8nM6qZowyH2bURpY+NX5fmD7jGkxyX7Nsl+1M7muKZlAyEmGBH6lUULoMtUF2seWksb46ozpEqgkKthFs+eyiz5PYe+O2aCg1Fc9fiRE+DBgxxKGDBgwAYMGDABgwYMAGDBgwAYMGDABgwYMAGDBgwAYyTcYzOXnkmzcZXJuFEbIdXIA7mdK21E2XFhQADsLxb4F6tgzeazEEUikwELXlj+dlvuqnpsefkRjQkXscapxdSQPMMquoZSGVgCGBsEHsQRsRj3jJ5zLnhrCaEn7o8gE0H5YeYwHNh8qNZt0+GmLDTRvWYjVcAMGDBiAMGDBgAxy77cONyCGPI5dXeXMG3VELEpvS7Am2YeN6U46jj5pF3W+OmKahNSauiPcw3pd81DlYctk8iUjjWubm35RJsFm5KB3JZix3K9u+GGf9MTZyPl53NsUPxR5dBEp+EgFmLudLLYII79sarBiPI7tciiLKwlEVSzPpFam+I15J8n3OJcfMc14j67lg44mSSpoJWRGurikPxBGXuACrFWsgk7gVhDHKbdeVhujpeDBgxgoYMGDABgwYMAGDBgwAYMGDABgx8ZgBZNAdz7Yzuc9dZCKteYUKSQHCsY7HjmBSp/j4PtipN8IDniGfjgQvKwVbAv3JNBQBuzE7ADcnGH9W+ouIpDJIvDrywHUDORPp2ttMZtBRPYkgAk12xT9ecKzEyR8SyOabMPl35qxKVMRQXehVvU9GjZJILVWwwxy/2hxZvh7S5eNpMyyMPuqDW6sAb1AA0m1hiOrYVZ047xx0lKr337e/Mlig+jsrxTLQcQ4bpyOY02hjAVAykgoyqBuGsawNx4YUMTenvtHfLv904yhgnWgJq/DlFfESuwPzHTv+Wqwt9HfaPk+H5eDJT5fNZYovUXSxe5Zj2fqfUNl27bAbbjhfHeH8WUrGFzCpRIeE0h8fGtAnf598dcilG1OLcej6r5+hF2IJOMx8TZYMoxkhWRHnnWwq6Csixq1dTOwUMB2XVZBIB1+IcplUiQJGioi7BVAAH0AxNjySa6cGgwYMGMgMGDBgAwYMGADBgwYAV+puLfdctJNRZhSooFl3chI1AsXbsB/HHMeL8IOX4nwWFmLOWkllbbrlYh5Hqq3bb6UPGN3xDgs757LzO6zZeEsyxEBWSQgqJb+GTSCRRqgSRZxkvX8GYPHcg+XhMzRxFqulHUy27UdKgkWfrV49OCk6vo/wCmZZ0fi/FI8tGZJWodgBuzsdlVF7sxOwUbknHPuAeus/nOKzZeLLRrDEtskzFXTcC2dA4Dm/gr3F7E4ueq5/2ZlJc9mJBPnmUxRPVJGzigsMdkIoA1MfiajZ7AXfsm9OHJcPTmfvpzzpb3PV8I3AIISrB/MWwjGMcbk1d7L1fyL1NmhsA1XyPj5bYhyOejmTXE6ulsupTYtSVYX8iCMZ/izvnpGykRdIENZmZTWo1+4jPck2C7LVDpBsnTn/sGzLNw1o3u4J3jom6FK3+bH3xz8P8A4cvKvvYvc6Rgxy317zYuK5CHLz5iNM0xEqrM1EBgekEnTsSNq8e2HnrDKZnJ5WTM5TOS3CgcxTlXjcL8Vsy6w2n2bcgDzeHhfx35/Qs22DGa4NnzxPh0cytLl2mjP7s0ytuuxYdrFg+dsZf7Gp3zMGa+9M8s0czRNzSzHTXYqxKjcsCAPr4w8J6ZN9BZvM1xzLxuI2lXmE0I163/ALi238tsJ8x69ysTquYXMZcOaWSeB0jJq61EbfrXb23xkOPwpwz1BlcyqrHBm0MMhHSobZb7hV7IT9GNXi19qvFI85k/u8Uc0iGRC+YSF2jhCkFmBC9Z02KXbc2RRGOkcMbj5P7foljji3ElzPF4cgd4o4TmZADtKfhRHAO6AHWVPc6fHfYy5ZHQoyqyEUVIBUj2rtWOJca4xDls5k+LZORp8qEGVnpetdIrqDAaSykEdrKnwcdp4fn4541lhdXjYWrKbB8dx7HbEzY3FRa49SpnIwrcA4xGiE/s/PNQQbhGsLsCSegsu/lTW5XFv1Zw2Tgud/aeUS8tKQmagUHazZcDsBY2O1Ma7MRjQfaBkRnMzkMqm7pOMzJW/LjQHdqIrW1KPfqrsca/iPD0nTRINSagxXw1GwGHlbo15rfbbG3m/jJ9VUu6/JKKnCOLQ56LmRqzxMAQzxlQ3nYMATW24FfPbF/J5OOJdESIi2TpRQosmyaHuTeJ8GPK35GgwYMGIAwYMGADBgwYAMGDBgAwYMGADHzT5x9wYA596s9G5jMZvKTPMcxloH1NCQEfx1BlpXogGjRoGrusNPUPqLVmIsjA7RzTFtcrIVESKDqKFwFaRqpasDcnsA2tx4kjDCmAI9iL+mOniN0n04JQhyvptsuqrlMxLEiknluBLGSSzMTq/EtmazTjt4snGL+yyVoeKcUykhUuX51qpAPUdRALNQ612JJ3x1KRbBAJUkdxVj5iwR/EYxWS9EzZfiT8QjzPOaVSkkcq6dQ2qnTYaQqV0G6PvY3jmtMlJ8r72GIftB5j8f4ZHE8auEZlLgsAbfdkVlJBC0NxZHfY4PUfFJ5+I/srPyCDLTKNEkClTP26GZy9AtY2rwDd4v8AFvS+fl4xluI6MtphURmPmsTp67OoxgFvxCRsOw+uHvrz0enE8qEao5l6opKso3lSe+k9jXsD4x1U4LQn5fR29/kSh/wvh8eWhSGFQkcahVUew9/cnuSdybOOa/Zw33fjnFcoOzHnD5dV0KFV+LjXehJ8/wAjl8Qg0Sx0BKHRlmHa6ViVbbewAe/yCOP0rnP2w/Eoxl4g6BGjdmdmGlVs6RSt0jYEjp7mzjnBpa4yfK+92UPtw4VzeGmZTT5aRZQR3o9JH8wf+nGq4P6gimyUWbZ0RHjV2JIAUnZh38N01ffbE3FuFfeYTDLIwR0KSCMAawdiLYMQKvsb374rcF9I5PKhRDAg0/CW62W6vSzWVugTXc98Y1p41F8p/ZjqYr7MvTweXiM7wqMnnJPwY3joSIGdlblnstMKsfwrGj4T9n8GVe8rNm4ENFoUl/DYi9zqUte/hh2GNdgwnmlJvv6CijwvhMWXBEa0WNu5JZ5D2t3YlmPiydhti9gwY5FDBgwYAMGDBgAwYMGADBgwYAMGDBgAwYMGADBgwYAMGDBgAwYMGADBgwYAMGDBgAwYMGADBgwYAMGDBgAwYMGADBgwYAMGDBgD/9k="/>
          <p:cNvSpPr>
            <a:spLocks noChangeAspect="1" noChangeArrowheads="1"/>
          </p:cNvSpPr>
          <p:nvPr/>
        </p:nvSpPr>
        <p:spPr bwMode="auto">
          <a:xfrm>
            <a:off x="2676525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1E5F9F"/>
              </a:solidFill>
              <a:latin typeface="Arial" charset="0"/>
              <a:cs typeface="Arial" charset="0"/>
            </a:endParaRPr>
          </a:p>
        </p:txBody>
      </p:sp>
      <p:pic>
        <p:nvPicPr>
          <p:cNvPr id="41008" name="Picture 48" descr="http://www.best-masters.com/logo_ecole/214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95" y="4266722"/>
            <a:ext cx="1044873" cy="10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0" name="Picture 50" descr="http://www.coachingmanitoba.ca/images/logos/LogoUofM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50" y="3962187"/>
            <a:ext cx="750703" cy="6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4" name="Picture 34" descr="http://www.cassting-project.eu/wp-content/uploads/2013/03/rwth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11" y="5593833"/>
            <a:ext cx="1844879" cy="49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objekt 11" descr="En bild som visar Teckensnitt, logotyp, Grafik, vit&#10;&#10;AI-genererat innehåll kan vara felaktigt.">
            <a:extLst>
              <a:ext uri="{FF2B5EF4-FFF2-40B4-BE49-F238E27FC236}">
                <a16:creationId xmlns:a16="http://schemas.microsoft.com/office/drawing/2014/main" id="{7FBE4DD5-1455-0873-FF93-4262CA9744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57" y="3066072"/>
            <a:ext cx="1615065" cy="92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494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xecutive">
  <a:themeElements>
    <a:clrScheme name="Anpassat 1">
      <a:dk1>
        <a:srgbClr val="1E5F9F"/>
      </a:dk1>
      <a:lt1>
        <a:sysClr val="window" lastClr="FFFFFF"/>
      </a:lt1>
      <a:dk2>
        <a:srgbClr val="242852"/>
      </a:dk2>
      <a:lt2>
        <a:srgbClr val="92BFEA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passa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454</Words>
  <Application>Microsoft Office PowerPoint</Application>
  <PresentationFormat>Bredbild</PresentationFormat>
  <Paragraphs>86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Office-tema</vt:lpstr>
      <vt:lpstr>Executive</vt:lpstr>
      <vt:lpstr>Asensor Technology AB</vt:lpstr>
      <vt:lpstr>PowerPoint-presentation</vt:lpstr>
      <vt:lpstr>INHOUSE PRODUCTION</vt:lpstr>
      <vt:lpstr>Microelectronics assembly &amp; radiation </vt:lpstr>
      <vt:lpstr>Two different types of IC: 144 resp. 244 </vt:lpstr>
      <vt:lpstr>IC - two different types of IC 144 resp 244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poo</dc:title>
  <dc:creator>Monika Fällman</dc:creator>
  <cp:lastModifiedBy>Adam Wikström</cp:lastModifiedBy>
  <cp:revision>90</cp:revision>
  <dcterms:created xsi:type="dcterms:W3CDTF">2018-07-04T10:18:34Z</dcterms:created>
  <dcterms:modified xsi:type="dcterms:W3CDTF">2026-01-27T15:15:06Z</dcterms:modified>
</cp:coreProperties>
</file>